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72" r:id="rId2"/>
    <p:sldId id="256" r:id="rId3"/>
    <p:sldId id="257" r:id="rId4"/>
    <p:sldId id="258" r:id="rId5"/>
    <p:sldId id="259" r:id="rId6"/>
    <p:sldId id="275" r:id="rId7"/>
    <p:sldId id="260" r:id="rId8"/>
    <p:sldId id="274" r:id="rId9"/>
    <p:sldId id="262" r:id="rId10"/>
    <p:sldId id="263" r:id="rId11"/>
    <p:sldId id="265" r:id="rId12"/>
    <p:sldId id="266" r:id="rId13"/>
    <p:sldId id="268" r:id="rId14"/>
    <p:sldId id="269" r:id="rId15"/>
    <p:sldId id="264" r:id="rId16"/>
  </p:sldIdLst>
  <p:sldSz cx="18288000" cy="10287000"/>
  <p:notesSz cx="6858000" cy="9144000"/>
  <p:embeddedFontLs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Krona One" charset="0"/>
      <p:regular r:id="rId22"/>
    </p:embeddedFont>
    <p:embeddedFont>
      <p:font typeface="Blinker Bold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3716" autoAdjust="0"/>
  </p:normalViewPr>
  <p:slideViewPr>
    <p:cSldViewPr>
      <p:cViewPr>
        <p:scale>
          <a:sx n="41" d="100"/>
          <a:sy n="41" d="100"/>
        </p:scale>
        <p:origin x="-1056" y="-3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9.png"/><Relationship Id="rId4" Type="http://schemas.openxmlformats.org/officeDocument/2006/relationships/image" Target="../media/image1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image" Target="../media/image9.png"/><Relationship Id="rId4" Type="http://schemas.openxmlformats.org/officeDocument/2006/relationships/image" Target="../media/image1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AAB76C-7DDA-4125-8E1C-E5CC6036DE29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35EFC4E-391F-46A4-91D3-3DA828C2E4C6}">
      <dgm:prSet phldrT="[Text]" custT="1"/>
      <dgm:spPr/>
      <dgm:t>
        <a:bodyPr/>
        <a:lstStyle/>
        <a:p>
          <a:pPr algn="ctr"/>
          <a:r>
            <a:rPr lang="en-US" sz="3600" b="0" dirty="0" smtClean="0">
              <a:solidFill>
                <a:schemeClr val="tx1"/>
              </a:solidFill>
              <a:latin typeface="Krona One" panose="020B0604020202020204" charset="0"/>
              <a:cs typeface="Arial" panose="020B0604020202020204" pitchFamily="34" charset="0"/>
            </a:rPr>
            <a:t>People have to go by themselves and give their parcels to receiver.</a:t>
          </a:r>
          <a:endParaRPr lang="en-GB" sz="3600" b="0" dirty="0">
            <a:solidFill>
              <a:schemeClr val="tx1"/>
            </a:solidFill>
          </a:endParaRPr>
        </a:p>
      </dgm:t>
    </dgm:pt>
    <dgm:pt modelId="{434D4027-3065-4857-9763-E5C12BFC72E7}" type="parTrans" cxnId="{1F261CC1-5EEE-4E36-A5F3-EFC49A2FB854}">
      <dgm:prSet/>
      <dgm:spPr/>
      <dgm:t>
        <a:bodyPr/>
        <a:lstStyle/>
        <a:p>
          <a:endParaRPr lang="en-GB"/>
        </a:p>
      </dgm:t>
    </dgm:pt>
    <dgm:pt modelId="{B57154EB-B0EE-43E6-8B42-1E2B2DD0EB15}" type="sibTrans" cxnId="{1F261CC1-5EEE-4E36-A5F3-EFC49A2FB854}">
      <dgm:prSet/>
      <dgm:spPr/>
      <dgm:t>
        <a:bodyPr/>
        <a:lstStyle/>
        <a:p>
          <a:endParaRPr lang="en-GB"/>
        </a:p>
      </dgm:t>
    </dgm:pt>
    <dgm:pt modelId="{A26DB9A9-1E2A-425F-B57F-4D034F40167C}">
      <dgm:prSet phldrT="[Text]" custT="1"/>
      <dgm:spPr/>
      <dgm:t>
        <a:bodyPr/>
        <a:lstStyle/>
        <a:p>
          <a:r>
            <a:rPr lang="en-US" sz="3600" b="0" dirty="0" smtClean="0">
              <a:solidFill>
                <a:schemeClr val="tx1"/>
              </a:solidFill>
              <a:latin typeface="Krona One" panose="020B0604020202020204" charset="0"/>
              <a:cs typeface="Arial" panose="020B0604020202020204" pitchFamily="34" charset="0"/>
            </a:rPr>
            <a:t>It is more time consuming.</a:t>
          </a:r>
          <a:endParaRPr lang="en-GB" sz="3600" b="0" dirty="0">
            <a:solidFill>
              <a:schemeClr val="tx1"/>
            </a:solidFill>
          </a:endParaRPr>
        </a:p>
      </dgm:t>
    </dgm:pt>
    <dgm:pt modelId="{E0418DF6-2F99-4807-9DEC-B3B0A1FF42B2}" type="parTrans" cxnId="{61B74A9E-E906-412A-8C0E-9094C5A67618}">
      <dgm:prSet/>
      <dgm:spPr/>
      <dgm:t>
        <a:bodyPr/>
        <a:lstStyle/>
        <a:p>
          <a:endParaRPr lang="en-GB"/>
        </a:p>
      </dgm:t>
    </dgm:pt>
    <dgm:pt modelId="{DFFFC293-8400-406B-842E-18BB645F862B}" type="sibTrans" cxnId="{61B74A9E-E906-412A-8C0E-9094C5A67618}">
      <dgm:prSet/>
      <dgm:spPr/>
      <dgm:t>
        <a:bodyPr/>
        <a:lstStyle/>
        <a:p>
          <a:endParaRPr lang="en-GB"/>
        </a:p>
      </dgm:t>
    </dgm:pt>
    <dgm:pt modelId="{5A8E7B6F-8694-4631-A3BD-8C3B52C546C0}">
      <dgm:prSet phldrT="[Text]" custT="1"/>
      <dgm:spPr/>
      <dgm:t>
        <a:bodyPr/>
        <a:lstStyle/>
        <a:p>
          <a:pPr algn="ctr"/>
          <a:r>
            <a:rPr lang="en-US" sz="3600" b="0" dirty="0" smtClean="0">
              <a:latin typeface="Krona One" charset="0"/>
            </a:rPr>
            <a:t>people can send a request for the delivery service that will come and collect the parcel at a convenient time for the sender </a:t>
          </a:r>
          <a:endParaRPr lang="en-GB" sz="3600" b="0" dirty="0">
            <a:solidFill>
              <a:schemeClr val="tx1"/>
            </a:solidFill>
            <a:latin typeface="Krona One" charset="0"/>
          </a:endParaRPr>
        </a:p>
      </dgm:t>
    </dgm:pt>
    <dgm:pt modelId="{50600F93-4712-40CD-8E1E-3D052BB03CB3}" type="parTrans" cxnId="{A6D106DE-1FDA-453B-AD00-44261342EB79}">
      <dgm:prSet/>
      <dgm:spPr/>
      <dgm:t>
        <a:bodyPr/>
        <a:lstStyle/>
        <a:p>
          <a:endParaRPr lang="en-GB"/>
        </a:p>
      </dgm:t>
    </dgm:pt>
    <dgm:pt modelId="{89A04E77-C819-4C3B-B540-CEE8C40B7286}" type="sibTrans" cxnId="{A6D106DE-1FDA-453B-AD00-44261342EB79}">
      <dgm:prSet/>
      <dgm:spPr/>
      <dgm:t>
        <a:bodyPr/>
        <a:lstStyle/>
        <a:p>
          <a:endParaRPr lang="en-GB"/>
        </a:p>
      </dgm:t>
    </dgm:pt>
    <dgm:pt modelId="{FAE5FE4D-D93A-41C7-960B-9E53BEBC7452}">
      <dgm:prSet phldrT="[Text]" custT="1"/>
      <dgm:spPr/>
      <dgm:t>
        <a:bodyPr/>
        <a:lstStyle/>
        <a:p>
          <a:r>
            <a:rPr lang="en-US" sz="3600" b="0" dirty="0" smtClean="0">
              <a:latin typeface="Krona One" charset="0"/>
            </a:rPr>
            <a:t>find out how the parcel is going and whether the parcel is delivered</a:t>
          </a:r>
          <a:endParaRPr lang="en-GB" sz="3600" b="0" dirty="0">
            <a:solidFill>
              <a:schemeClr val="tx1"/>
            </a:solidFill>
            <a:latin typeface="Krona One" charset="0"/>
          </a:endParaRPr>
        </a:p>
      </dgm:t>
    </dgm:pt>
    <dgm:pt modelId="{B80412D9-F0EA-4B80-BD94-51FF37EB1363}" type="parTrans" cxnId="{55BDFC0B-25FC-4D47-96B8-578698DA26B0}">
      <dgm:prSet/>
      <dgm:spPr/>
      <dgm:t>
        <a:bodyPr/>
        <a:lstStyle/>
        <a:p>
          <a:endParaRPr lang="en-GB"/>
        </a:p>
      </dgm:t>
    </dgm:pt>
    <dgm:pt modelId="{FC4BCFB5-5ED8-4252-8C88-8B671C227D09}" type="sibTrans" cxnId="{55BDFC0B-25FC-4D47-96B8-578698DA26B0}">
      <dgm:prSet/>
      <dgm:spPr/>
      <dgm:t>
        <a:bodyPr/>
        <a:lstStyle/>
        <a:p>
          <a:endParaRPr lang="en-GB"/>
        </a:p>
      </dgm:t>
    </dgm:pt>
    <dgm:pt modelId="{7C1BDE37-97C1-4E5D-8301-2B6F3BFBB423}" type="pres">
      <dgm:prSet presAssocID="{49AAB76C-7DDA-4125-8E1C-E5CC6036DE2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39E8B943-845E-4877-A9C4-FFC72311A2EA}" type="pres">
      <dgm:prSet presAssocID="{535EFC4E-391F-46A4-91D3-3DA828C2E4C6}" presName="compNode" presStyleCnt="0"/>
      <dgm:spPr/>
      <dgm:t>
        <a:bodyPr/>
        <a:lstStyle/>
        <a:p>
          <a:endParaRPr lang="en-US"/>
        </a:p>
      </dgm:t>
    </dgm:pt>
    <dgm:pt modelId="{0244F6BD-1982-43ED-9DF7-B8D67A9B6FBF}" type="pres">
      <dgm:prSet presAssocID="{535EFC4E-391F-46A4-91D3-3DA828C2E4C6}" presName="pictRect" presStyleLbl="node1" presStyleIdx="0" presStyleCnt="4" custScaleX="133959" custScaleY="112572" custLinFactNeighborX="-14183" custLinFactNeighborY="-1397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6456A4F2-92F9-4885-80FD-B0D891D299CE}" type="pres">
      <dgm:prSet presAssocID="{535EFC4E-391F-46A4-91D3-3DA828C2E4C6}" presName="textRect" presStyleLbl="revTx" presStyleIdx="0" presStyleCnt="4" custScaleX="289700" custScaleY="58052" custLinFactNeighborX="-7257" custLinFactNeighborY="-4334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E9E9FE-2E75-4478-AA6E-3C2C0003EBA8}" type="pres">
      <dgm:prSet presAssocID="{B57154EB-B0EE-43E6-8B42-1E2B2DD0EB1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33D5A182-B947-4234-9BF2-1A011C70595E}" type="pres">
      <dgm:prSet presAssocID="{A26DB9A9-1E2A-425F-B57F-4D034F40167C}" presName="compNode" presStyleCnt="0"/>
      <dgm:spPr/>
      <dgm:t>
        <a:bodyPr/>
        <a:lstStyle/>
        <a:p>
          <a:endParaRPr lang="en-US"/>
        </a:p>
      </dgm:t>
    </dgm:pt>
    <dgm:pt modelId="{1BC35C66-9348-4D03-9842-1FBA36708676}" type="pres">
      <dgm:prSet presAssocID="{A26DB9A9-1E2A-425F-B57F-4D034F40167C}" presName="pictRect" presStyleLbl="node1" presStyleIdx="1" presStyleCnt="4" custScaleX="133959" custScaleY="112572" custLinFactX="-100000" custLinFactY="46043" custLinFactNeighborX="-155212" custLinFactNeighborY="10000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3E47C713-AADF-4E93-9580-4AA974808090}" type="pres">
      <dgm:prSet presAssocID="{A26DB9A9-1E2A-425F-B57F-4D034F40167C}" presName="textRect" presStyleLbl="revTx" presStyleIdx="1" presStyleCnt="4" custScaleX="176526" custScaleY="53413" custLinFactNeighborX="-12515" custLinFactNeighborY="-3655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543E7-21C9-4070-A92E-3691036AD0A5}" type="pres">
      <dgm:prSet presAssocID="{DFFFC293-8400-406B-842E-18BB645F862B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841F57F-BE75-4689-8809-AD8612F0D5A0}" type="pres">
      <dgm:prSet presAssocID="{5A8E7B6F-8694-4631-A3BD-8C3B52C546C0}" presName="compNode" presStyleCnt="0"/>
      <dgm:spPr/>
      <dgm:t>
        <a:bodyPr/>
        <a:lstStyle/>
        <a:p>
          <a:endParaRPr lang="en-US"/>
        </a:p>
      </dgm:t>
    </dgm:pt>
    <dgm:pt modelId="{7D8C9287-A5A2-4B21-B0EE-D888C80801EB}" type="pres">
      <dgm:prSet presAssocID="{5A8E7B6F-8694-4631-A3BD-8C3B52C546C0}" presName="pictRect" presStyleLbl="node1" presStyleIdx="2" presStyleCnt="4" custScaleX="133959" custScaleY="112572" custLinFactX="100000" custLinFactY="-74243" custLinFactNeighborX="142455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9C058F27-2B6E-4F67-9F75-76B300F2A64B}" type="pres">
      <dgm:prSet presAssocID="{5A8E7B6F-8694-4631-A3BD-8C3B52C546C0}" presName="textRect" presStyleLbl="revTx" presStyleIdx="2" presStyleCnt="4" custScaleX="279106" custScaleY="146680" custLinFactNeighborX="675" custLinFactNeighborY="-145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9B6A304-A3BA-4979-AEB6-FD453975884F}" type="pres">
      <dgm:prSet presAssocID="{89A04E77-C819-4C3B-B540-CEE8C40B7286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374298-4B73-4F51-A34E-BB9135BB1C67}" type="pres">
      <dgm:prSet presAssocID="{FAE5FE4D-D93A-41C7-960B-9E53BEBC7452}" presName="compNode" presStyleCnt="0"/>
      <dgm:spPr/>
      <dgm:t>
        <a:bodyPr/>
        <a:lstStyle/>
        <a:p>
          <a:endParaRPr lang="en-US"/>
        </a:p>
      </dgm:t>
    </dgm:pt>
    <dgm:pt modelId="{6326B983-53A1-4407-869E-4751E7DD1A01}" type="pres">
      <dgm:prSet presAssocID="{FAE5FE4D-D93A-41C7-960B-9E53BEBC7452}" presName="pictRect" presStyleLbl="node1" presStyleIdx="3" presStyleCnt="4" custScaleX="133959" custScaleY="112572" custLinFactNeighborX="-5783" custLinFactNeighborY="-2022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F800456B-6878-4B0D-8A78-B47DB4B39B0A}" type="pres">
      <dgm:prSet presAssocID="{FAE5FE4D-D93A-41C7-960B-9E53BEBC7452}" presName="textRect" presStyleLbl="revTx" presStyleIdx="3" presStyleCnt="4" custScaleX="201539" custLinFactNeighborX="-5152" custLinFactNeighborY="-3359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DDBF10A-0867-4567-B4CD-B71DEFAA533A}" type="presOf" srcId="{B57154EB-B0EE-43E6-8B42-1E2B2DD0EB15}" destId="{47E9E9FE-2E75-4478-AA6E-3C2C0003EBA8}" srcOrd="0" destOrd="0" presId="urn:microsoft.com/office/officeart/2005/8/layout/pList1"/>
    <dgm:cxn modelId="{9396F8AB-EEEA-40FE-A559-83C2CBEC356A}" type="presOf" srcId="{89A04E77-C819-4C3B-B540-CEE8C40B7286}" destId="{89B6A304-A3BA-4979-AEB6-FD453975884F}" srcOrd="0" destOrd="0" presId="urn:microsoft.com/office/officeart/2005/8/layout/pList1"/>
    <dgm:cxn modelId="{3219E8FA-B4E4-48AE-A4AE-FD7CB5DC8115}" type="presOf" srcId="{535EFC4E-391F-46A4-91D3-3DA828C2E4C6}" destId="{6456A4F2-92F9-4885-80FD-B0D891D299CE}" srcOrd="0" destOrd="0" presId="urn:microsoft.com/office/officeart/2005/8/layout/pList1"/>
    <dgm:cxn modelId="{22ED3C8C-32EF-482B-824E-338ECF4AF48D}" type="presOf" srcId="{5A8E7B6F-8694-4631-A3BD-8C3B52C546C0}" destId="{9C058F27-2B6E-4F67-9F75-76B300F2A64B}" srcOrd="0" destOrd="0" presId="urn:microsoft.com/office/officeart/2005/8/layout/pList1"/>
    <dgm:cxn modelId="{61B74A9E-E906-412A-8C0E-9094C5A67618}" srcId="{49AAB76C-7DDA-4125-8E1C-E5CC6036DE29}" destId="{A26DB9A9-1E2A-425F-B57F-4D034F40167C}" srcOrd="1" destOrd="0" parTransId="{E0418DF6-2F99-4807-9DEC-B3B0A1FF42B2}" sibTransId="{DFFFC293-8400-406B-842E-18BB645F862B}"/>
    <dgm:cxn modelId="{27DD9B07-5A50-4939-B3BC-2542E96732BB}" type="presOf" srcId="{49AAB76C-7DDA-4125-8E1C-E5CC6036DE29}" destId="{7C1BDE37-97C1-4E5D-8301-2B6F3BFBB423}" srcOrd="0" destOrd="0" presId="urn:microsoft.com/office/officeart/2005/8/layout/pList1"/>
    <dgm:cxn modelId="{55BDFC0B-25FC-4D47-96B8-578698DA26B0}" srcId="{49AAB76C-7DDA-4125-8E1C-E5CC6036DE29}" destId="{FAE5FE4D-D93A-41C7-960B-9E53BEBC7452}" srcOrd="3" destOrd="0" parTransId="{B80412D9-F0EA-4B80-BD94-51FF37EB1363}" sibTransId="{FC4BCFB5-5ED8-4252-8C88-8B671C227D09}"/>
    <dgm:cxn modelId="{A6D106DE-1FDA-453B-AD00-44261342EB79}" srcId="{49AAB76C-7DDA-4125-8E1C-E5CC6036DE29}" destId="{5A8E7B6F-8694-4631-A3BD-8C3B52C546C0}" srcOrd="2" destOrd="0" parTransId="{50600F93-4712-40CD-8E1E-3D052BB03CB3}" sibTransId="{89A04E77-C819-4C3B-B540-CEE8C40B7286}"/>
    <dgm:cxn modelId="{4598C96E-F80C-4451-83AF-A2F3A8B0E0ED}" type="presOf" srcId="{FAE5FE4D-D93A-41C7-960B-9E53BEBC7452}" destId="{F800456B-6878-4B0D-8A78-B47DB4B39B0A}" srcOrd="0" destOrd="0" presId="urn:microsoft.com/office/officeart/2005/8/layout/pList1"/>
    <dgm:cxn modelId="{60858D24-FA1A-4D8B-B538-B582522E6F48}" type="presOf" srcId="{DFFFC293-8400-406B-842E-18BB645F862B}" destId="{BE1543E7-21C9-4070-A92E-3691036AD0A5}" srcOrd="0" destOrd="0" presId="urn:microsoft.com/office/officeart/2005/8/layout/pList1"/>
    <dgm:cxn modelId="{4EF502C7-84D1-4547-88F8-6CF0EA34ABBF}" type="presOf" srcId="{A26DB9A9-1E2A-425F-B57F-4D034F40167C}" destId="{3E47C713-AADF-4E93-9580-4AA974808090}" srcOrd="0" destOrd="0" presId="urn:microsoft.com/office/officeart/2005/8/layout/pList1"/>
    <dgm:cxn modelId="{1F261CC1-5EEE-4E36-A5F3-EFC49A2FB854}" srcId="{49AAB76C-7DDA-4125-8E1C-E5CC6036DE29}" destId="{535EFC4E-391F-46A4-91D3-3DA828C2E4C6}" srcOrd="0" destOrd="0" parTransId="{434D4027-3065-4857-9763-E5C12BFC72E7}" sibTransId="{B57154EB-B0EE-43E6-8B42-1E2B2DD0EB15}"/>
    <dgm:cxn modelId="{26FB64AC-2254-4F43-869A-1487FB113F14}" type="presParOf" srcId="{7C1BDE37-97C1-4E5D-8301-2B6F3BFBB423}" destId="{39E8B943-845E-4877-A9C4-FFC72311A2EA}" srcOrd="0" destOrd="0" presId="urn:microsoft.com/office/officeart/2005/8/layout/pList1"/>
    <dgm:cxn modelId="{4C19DD42-6E31-4CEB-BF21-6B40A60A2D63}" type="presParOf" srcId="{39E8B943-845E-4877-A9C4-FFC72311A2EA}" destId="{0244F6BD-1982-43ED-9DF7-B8D67A9B6FBF}" srcOrd="0" destOrd="0" presId="urn:microsoft.com/office/officeart/2005/8/layout/pList1"/>
    <dgm:cxn modelId="{38EF1C74-87C2-47A5-8DA3-7961D78CAD05}" type="presParOf" srcId="{39E8B943-845E-4877-A9C4-FFC72311A2EA}" destId="{6456A4F2-92F9-4885-80FD-B0D891D299CE}" srcOrd="1" destOrd="0" presId="urn:microsoft.com/office/officeart/2005/8/layout/pList1"/>
    <dgm:cxn modelId="{2798D05E-E3EA-4205-A429-7F474FE51DE2}" type="presParOf" srcId="{7C1BDE37-97C1-4E5D-8301-2B6F3BFBB423}" destId="{47E9E9FE-2E75-4478-AA6E-3C2C0003EBA8}" srcOrd="1" destOrd="0" presId="urn:microsoft.com/office/officeart/2005/8/layout/pList1"/>
    <dgm:cxn modelId="{E2F8086C-0F95-4730-ABBB-DF72D0D98F74}" type="presParOf" srcId="{7C1BDE37-97C1-4E5D-8301-2B6F3BFBB423}" destId="{33D5A182-B947-4234-9BF2-1A011C70595E}" srcOrd="2" destOrd="0" presId="urn:microsoft.com/office/officeart/2005/8/layout/pList1"/>
    <dgm:cxn modelId="{16A1F591-A386-4860-940A-F277185EFCDD}" type="presParOf" srcId="{33D5A182-B947-4234-9BF2-1A011C70595E}" destId="{1BC35C66-9348-4D03-9842-1FBA36708676}" srcOrd="0" destOrd="0" presId="urn:microsoft.com/office/officeart/2005/8/layout/pList1"/>
    <dgm:cxn modelId="{36EB7B27-6960-42C3-A0ED-6DECC978AB26}" type="presParOf" srcId="{33D5A182-B947-4234-9BF2-1A011C70595E}" destId="{3E47C713-AADF-4E93-9580-4AA974808090}" srcOrd="1" destOrd="0" presId="urn:microsoft.com/office/officeart/2005/8/layout/pList1"/>
    <dgm:cxn modelId="{231AA547-A616-48AD-B4C6-DFAA549FEA2E}" type="presParOf" srcId="{7C1BDE37-97C1-4E5D-8301-2B6F3BFBB423}" destId="{BE1543E7-21C9-4070-A92E-3691036AD0A5}" srcOrd="3" destOrd="0" presId="urn:microsoft.com/office/officeart/2005/8/layout/pList1"/>
    <dgm:cxn modelId="{A42AEA22-4B27-4A48-AEC9-7CC3EF1545F6}" type="presParOf" srcId="{7C1BDE37-97C1-4E5D-8301-2B6F3BFBB423}" destId="{5841F57F-BE75-4689-8809-AD8612F0D5A0}" srcOrd="4" destOrd="0" presId="urn:microsoft.com/office/officeart/2005/8/layout/pList1"/>
    <dgm:cxn modelId="{434112A2-E3B0-457B-8EA7-4AD2A5609575}" type="presParOf" srcId="{5841F57F-BE75-4689-8809-AD8612F0D5A0}" destId="{7D8C9287-A5A2-4B21-B0EE-D888C80801EB}" srcOrd="0" destOrd="0" presId="urn:microsoft.com/office/officeart/2005/8/layout/pList1"/>
    <dgm:cxn modelId="{644A2D68-1710-4F9E-BAEE-01BDFC74BA23}" type="presParOf" srcId="{5841F57F-BE75-4689-8809-AD8612F0D5A0}" destId="{9C058F27-2B6E-4F67-9F75-76B300F2A64B}" srcOrd="1" destOrd="0" presId="urn:microsoft.com/office/officeart/2005/8/layout/pList1"/>
    <dgm:cxn modelId="{EC9E2320-7070-44B3-82F3-7CCDFEE39CAD}" type="presParOf" srcId="{7C1BDE37-97C1-4E5D-8301-2B6F3BFBB423}" destId="{89B6A304-A3BA-4979-AEB6-FD453975884F}" srcOrd="5" destOrd="0" presId="urn:microsoft.com/office/officeart/2005/8/layout/pList1"/>
    <dgm:cxn modelId="{30C7DA70-9D26-475F-A98B-94FD26D1DD7A}" type="presParOf" srcId="{7C1BDE37-97C1-4E5D-8301-2B6F3BFBB423}" destId="{74374298-4B73-4F51-A34E-BB9135BB1C67}" srcOrd="6" destOrd="0" presId="urn:microsoft.com/office/officeart/2005/8/layout/pList1"/>
    <dgm:cxn modelId="{5E47EA93-5A54-4C65-BBAF-E2DF3A0FC4C1}" type="presParOf" srcId="{74374298-4B73-4F51-A34E-BB9135BB1C67}" destId="{6326B983-53A1-4407-869E-4751E7DD1A01}" srcOrd="0" destOrd="0" presId="urn:microsoft.com/office/officeart/2005/8/layout/pList1"/>
    <dgm:cxn modelId="{EBC40F06-91B4-4584-BD92-3C1B9E1C2375}" type="presParOf" srcId="{74374298-4B73-4F51-A34E-BB9135BB1C67}" destId="{F800456B-6878-4B0D-8A78-B47DB4B39B0A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44F6BD-1982-43ED-9DF7-B8D67A9B6FBF}">
      <dsp:nvSpPr>
        <dsp:cNvPr id="0" name=""/>
        <dsp:cNvSpPr/>
      </dsp:nvSpPr>
      <dsp:spPr>
        <a:xfrm>
          <a:off x="2588738" y="70206"/>
          <a:ext cx="4888085" cy="283019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6A4F2-92F9-4885-80FD-B0D891D299CE}">
      <dsp:nvSpPr>
        <dsp:cNvPr id="0" name=""/>
        <dsp:cNvSpPr/>
      </dsp:nvSpPr>
      <dsp:spPr>
        <a:xfrm>
          <a:off x="15" y="2790738"/>
          <a:ext cx="10570983" cy="785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chemeClr val="tx1"/>
              </a:solidFill>
              <a:latin typeface="Krona One" panose="020B0604020202020204" charset="0"/>
              <a:cs typeface="Arial" panose="020B0604020202020204" pitchFamily="34" charset="0"/>
            </a:rPr>
            <a:t>People have to go by themselves and give their parcels to receiver.</a:t>
          </a:r>
          <a:endParaRPr lang="en-GB" sz="3600" b="0" kern="1200" dirty="0">
            <a:solidFill>
              <a:schemeClr val="tx1"/>
            </a:solidFill>
          </a:endParaRPr>
        </a:p>
      </dsp:txBody>
      <dsp:txXfrm>
        <a:off x="15" y="2790738"/>
        <a:ext cx="10570983" cy="785883"/>
      </dsp:txXfrm>
    </dsp:sp>
    <dsp:sp modelId="{1BC35C66-9348-4D03-9842-1FBA36708676}">
      <dsp:nvSpPr>
        <dsp:cNvPr id="0" name=""/>
        <dsp:cNvSpPr/>
      </dsp:nvSpPr>
      <dsp:spPr>
        <a:xfrm>
          <a:off x="2664935" y="4108826"/>
          <a:ext cx="4888085" cy="2830196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7C713-AADF-4E93-9580-4AA974808090}">
      <dsp:nvSpPr>
        <dsp:cNvPr id="0" name=""/>
        <dsp:cNvSpPr/>
      </dsp:nvSpPr>
      <dsp:spPr>
        <a:xfrm>
          <a:off x="10744185" y="2929732"/>
          <a:ext cx="6441330" cy="723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solidFill>
                <a:schemeClr val="tx1"/>
              </a:solidFill>
              <a:latin typeface="Krona One" panose="020B0604020202020204" charset="0"/>
              <a:cs typeface="Arial" panose="020B0604020202020204" pitchFamily="34" charset="0"/>
            </a:rPr>
            <a:t>It is more time consuming.</a:t>
          </a:r>
          <a:endParaRPr lang="en-GB" sz="3600" b="0" kern="1200" dirty="0">
            <a:solidFill>
              <a:schemeClr val="tx1"/>
            </a:solidFill>
          </a:endParaRPr>
        </a:p>
      </dsp:txBody>
      <dsp:txXfrm>
        <a:off x="10744185" y="2929732"/>
        <a:ext cx="6441330" cy="723082"/>
      </dsp:txXfrm>
    </dsp:sp>
    <dsp:sp modelId="{7D8C9287-A5A2-4B21-B0EE-D888C80801EB}">
      <dsp:nvSpPr>
        <dsp:cNvPr id="0" name=""/>
        <dsp:cNvSpPr/>
      </dsp:nvSpPr>
      <dsp:spPr>
        <a:xfrm>
          <a:off x="11496954" y="147622"/>
          <a:ext cx="4888085" cy="2830196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6000" b="-36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058F27-2B6E-4F67-9F75-76B300F2A64B}">
      <dsp:nvSpPr>
        <dsp:cNvPr id="0" name=""/>
        <dsp:cNvSpPr/>
      </dsp:nvSpPr>
      <dsp:spPr>
        <a:xfrm>
          <a:off x="26378" y="6864836"/>
          <a:ext cx="10184415" cy="1985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latin typeface="Krona One" charset="0"/>
            </a:rPr>
            <a:t>people can send a request for the delivery service that will come and collect the parcel at a convenient time for the sender </a:t>
          </a:r>
          <a:endParaRPr lang="en-GB" sz="3600" b="0" kern="1200" dirty="0">
            <a:solidFill>
              <a:schemeClr val="tx1"/>
            </a:solidFill>
            <a:latin typeface="Krona One" charset="0"/>
          </a:endParaRPr>
        </a:p>
      </dsp:txBody>
      <dsp:txXfrm>
        <a:off x="26378" y="6864836"/>
        <a:ext cx="10184415" cy="1985691"/>
      </dsp:txXfrm>
    </dsp:sp>
    <dsp:sp modelId="{6326B983-53A1-4407-869E-4751E7DD1A01}">
      <dsp:nvSpPr>
        <dsp:cNvPr id="0" name=""/>
        <dsp:cNvSpPr/>
      </dsp:nvSpPr>
      <dsp:spPr>
        <a:xfrm>
          <a:off x="11573170" y="4177804"/>
          <a:ext cx="4888085" cy="2830196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0456B-6878-4B0D-8A78-B47DB4B39B0A}">
      <dsp:nvSpPr>
        <dsp:cNvPr id="0" name=""/>
        <dsp:cNvSpPr/>
      </dsp:nvSpPr>
      <dsp:spPr>
        <a:xfrm>
          <a:off x="10363217" y="6903649"/>
          <a:ext cx="7354040" cy="1353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0" numCol="1" spcCol="1270" anchor="t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0" kern="1200" dirty="0" smtClean="0">
              <a:latin typeface="Krona One" charset="0"/>
            </a:rPr>
            <a:t>find out how the parcel is going and whether the parcel is delivered</a:t>
          </a:r>
          <a:endParaRPr lang="en-GB" sz="3600" b="0" kern="1200" dirty="0">
            <a:solidFill>
              <a:schemeClr val="tx1"/>
            </a:solidFill>
            <a:latin typeface="Krona One" charset="0"/>
          </a:endParaRPr>
        </a:p>
      </dsp:txBody>
      <dsp:txXfrm>
        <a:off x="10363217" y="6903649"/>
        <a:ext cx="7354040" cy="1353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B4345-BCF6-4F2E-891E-2D368877A545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8A02D-ACEB-4642-9FA8-2D819AC79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63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8A02D-ACEB-4642-9FA8-2D819AC790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3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3.wdp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13344235" y="0"/>
            <a:ext cx="4943765" cy="6889135"/>
            <a:chOff x="0" y="0"/>
            <a:chExt cx="7917731" cy="11033356"/>
          </a:xfrm>
          <a:solidFill>
            <a:srgbClr val="FFC000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7917731" cy="11033356"/>
            </a:xfrm>
            <a:custGeom>
              <a:avLst/>
              <a:gdLst/>
              <a:ahLst/>
              <a:cxnLst/>
              <a:rect l="l" t="t" r="r" b="b"/>
              <a:pathLst>
                <a:path w="7917731" h="11033356">
                  <a:moveTo>
                    <a:pt x="7917731" y="11033356"/>
                  </a:moveTo>
                  <a:lnTo>
                    <a:pt x="0" y="11033356"/>
                  </a:lnTo>
                  <a:lnTo>
                    <a:pt x="0" y="0"/>
                  </a:lnTo>
                  <a:lnTo>
                    <a:pt x="7917731" y="11033356"/>
                  </a:lnTo>
                  <a:close/>
                </a:path>
              </a:pathLst>
            </a:custGeom>
            <a:grpFill/>
          </p:spPr>
        </p:sp>
      </p:grpSp>
      <p:grpSp>
        <p:nvGrpSpPr>
          <p:cNvPr id="7" name="Group 7"/>
          <p:cNvGrpSpPr/>
          <p:nvPr/>
        </p:nvGrpSpPr>
        <p:grpSpPr>
          <a:xfrm>
            <a:off x="-220248" y="3238500"/>
            <a:ext cx="4716048" cy="7096738"/>
            <a:chOff x="0" y="0"/>
            <a:chExt cx="5353494" cy="9373274"/>
          </a:xfrm>
          <a:solidFill>
            <a:srgbClr val="FFC000"/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5353493" cy="9373274"/>
            </a:xfrm>
            <a:custGeom>
              <a:avLst/>
              <a:gdLst/>
              <a:ahLst/>
              <a:cxnLst/>
              <a:rect l="l" t="t" r="r" b="b"/>
              <a:pathLst>
                <a:path w="5353493" h="9373274">
                  <a:moveTo>
                    <a:pt x="5353493" y="9373274"/>
                  </a:moveTo>
                  <a:lnTo>
                    <a:pt x="0" y="9373274"/>
                  </a:lnTo>
                  <a:lnTo>
                    <a:pt x="0" y="0"/>
                  </a:lnTo>
                  <a:lnTo>
                    <a:pt x="5353493" y="9373274"/>
                  </a:lnTo>
                  <a:close/>
                </a:path>
              </a:pathLst>
            </a:custGeom>
            <a:grpFill/>
          </p:spPr>
        </p:sp>
      </p:grpSp>
      <p:sp>
        <p:nvSpPr>
          <p:cNvPr id="20" name="TextBox 15"/>
          <p:cNvSpPr txBox="1"/>
          <p:nvPr/>
        </p:nvSpPr>
        <p:spPr>
          <a:xfrm>
            <a:off x="4114800" y="800100"/>
            <a:ext cx="9739674" cy="3395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200" b="1" dirty="0" smtClean="0">
                <a:latin typeface="Blinker Bold" charset="0"/>
                <a:cs typeface="Arial" panose="020B0604020202020204" pitchFamily="34" charset="0"/>
              </a:rPr>
              <a:t>CMIS 3122</a:t>
            </a:r>
            <a:br>
              <a:rPr lang="en-US" sz="7200" b="1" dirty="0" smtClean="0">
                <a:latin typeface="Blinker Bold" charset="0"/>
                <a:cs typeface="Arial" panose="020B0604020202020204" pitchFamily="34" charset="0"/>
              </a:rPr>
            </a:br>
            <a:r>
              <a:rPr lang="en-US" sz="7200" b="1" dirty="0" smtClean="0">
                <a:latin typeface="Blinker Bold" charset="0"/>
                <a:cs typeface="Arial" panose="020B0604020202020204" pitchFamily="34" charset="0"/>
              </a:rPr>
              <a:t>Rapid Application Development</a:t>
            </a:r>
            <a:endParaRPr lang="en-US" sz="8000" b="1" dirty="0">
              <a:latin typeface="Blinker Bold" charset="0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5195526" y="6896100"/>
            <a:ext cx="7910874" cy="270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Blinker Bold"/>
              </a:rPr>
              <a:t>Presented by</a:t>
            </a:r>
            <a:r>
              <a:rPr lang="en-US" sz="4400" dirty="0" smtClean="0">
                <a:solidFill>
                  <a:srgbClr val="000000"/>
                </a:solidFill>
                <a:latin typeface="Blinker Bold"/>
              </a:rPr>
              <a:t>:</a:t>
            </a:r>
          </a:p>
          <a:p>
            <a:pPr algn="ctr"/>
            <a:r>
              <a:rPr lang="en-US" sz="4400" b="1" dirty="0">
                <a:solidFill>
                  <a:srgbClr val="000000"/>
                </a:solidFill>
                <a:latin typeface="Blinker Bold"/>
              </a:rPr>
              <a:t>Group No : 07</a:t>
            </a:r>
          </a:p>
          <a:p>
            <a:pPr algn="ctr"/>
            <a:r>
              <a:rPr lang="en-US" sz="4400" b="1" dirty="0" smtClean="0"/>
              <a:t>192058 - </a:t>
            </a:r>
            <a:r>
              <a:rPr lang="en-US" sz="4400" b="1" dirty="0"/>
              <a:t>H. D. N. </a:t>
            </a:r>
            <a:r>
              <a:rPr lang="en-US" sz="4400" b="1" dirty="0" err="1" smtClean="0"/>
              <a:t>Kavindi</a:t>
            </a:r>
            <a:endParaRPr lang="en-US" sz="4400" b="1" dirty="0" smtClean="0"/>
          </a:p>
          <a:p>
            <a:pPr algn="ctr"/>
            <a:r>
              <a:rPr lang="en-US" sz="4400" b="1" dirty="0" smtClean="0"/>
              <a:t>192149 - </a:t>
            </a:r>
            <a:r>
              <a:rPr lang="en-US" sz="4400" b="1" dirty="0"/>
              <a:t>R. J. </a:t>
            </a:r>
            <a:r>
              <a:rPr lang="en-US" sz="4400" b="1" dirty="0" err="1" smtClean="0"/>
              <a:t>Wijayasundara</a:t>
            </a:r>
            <a:endParaRPr lang="en-US" sz="4400" b="1" dirty="0"/>
          </a:p>
        </p:txBody>
      </p:sp>
      <p:sp>
        <p:nvSpPr>
          <p:cNvPr id="22" name="TextBox 16"/>
          <p:cNvSpPr txBox="1"/>
          <p:nvPr/>
        </p:nvSpPr>
        <p:spPr>
          <a:xfrm>
            <a:off x="5119326" y="4932283"/>
            <a:ext cx="7910874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Blinker Bold"/>
              </a:rPr>
              <a:t>supervised by:</a:t>
            </a:r>
          </a:p>
          <a:p>
            <a:pPr algn="ctr"/>
            <a:r>
              <a:rPr lang="en-US" sz="4400" b="1" dirty="0"/>
              <a:t>Mr. T. </a:t>
            </a:r>
            <a:r>
              <a:rPr lang="en-US" sz="4400" b="1" dirty="0" err="1"/>
              <a:t>Arudchelvam</a:t>
            </a:r>
            <a:endParaRPr lang="en-US" sz="4400" b="1" dirty="0">
              <a:solidFill>
                <a:srgbClr val="000000"/>
              </a:solidFill>
              <a:latin typeface="Blinker Bold"/>
            </a:endParaRPr>
          </a:p>
        </p:txBody>
      </p:sp>
    </p:spTree>
    <p:extLst>
      <p:ext uri="{BB962C8B-B14F-4D97-AF65-F5344CB8AC3E}">
        <p14:creationId xmlns:p14="http://schemas.microsoft.com/office/powerpoint/2010/main" val="121297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-10800000">
            <a:off x="-4664375" y="6116593"/>
            <a:ext cx="9328750" cy="5436241"/>
            <a:chOff x="0" y="0"/>
            <a:chExt cx="1220440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20440" cy="711200"/>
            </a:xfrm>
            <a:custGeom>
              <a:avLst/>
              <a:gdLst/>
              <a:ahLst/>
              <a:cxnLst/>
              <a:rect l="l" t="t" r="r" b="b"/>
              <a:pathLst>
                <a:path w="1220440" h="711200">
                  <a:moveTo>
                    <a:pt x="610220" y="711200"/>
                  </a:moveTo>
                  <a:lnTo>
                    <a:pt x="1220440" y="0"/>
                  </a:lnTo>
                  <a:lnTo>
                    <a:pt x="0" y="0"/>
                  </a:lnTo>
                  <a:lnTo>
                    <a:pt x="610220" y="711200"/>
                  </a:ln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5"/>
                </a:lnSpc>
              </a:pPr>
              <a:endParaRPr/>
            </a:p>
          </p:txBody>
        </p:sp>
      </p:grpSp>
      <p:sp>
        <p:nvSpPr>
          <p:cNvPr id="14" name="Title 1"/>
          <p:cNvSpPr txBox="1">
            <a:spLocks/>
          </p:cNvSpPr>
          <p:nvPr/>
        </p:nvSpPr>
        <p:spPr>
          <a:xfrm>
            <a:off x="3581400" y="399219"/>
            <a:ext cx="11304106" cy="139148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 smtClean="0">
                <a:latin typeface="Blinker Bold" charset="0"/>
                <a:cs typeface="Arial" panose="020B0604020202020204" pitchFamily="34" charset="0"/>
              </a:rPr>
              <a:t>Technology And Tools</a:t>
            </a:r>
            <a:endParaRPr lang="en-US" sz="11500" dirty="0">
              <a:latin typeface="Blinker Bold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086100"/>
            <a:ext cx="1971418" cy="19714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182" y="4984169"/>
            <a:ext cx="1971418" cy="20643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762500"/>
            <a:ext cx="3119434" cy="23395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086100"/>
            <a:ext cx="1971418" cy="19714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76" y="3138140"/>
            <a:ext cx="3363424" cy="3376960"/>
          </a:xfrm>
          <a:prstGeom prst="rect">
            <a:avLst/>
          </a:prstGeom>
        </p:spPr>
      </p:pic>
      <p:grpSp>
        <p:nvGrpSpPr>
          <p:cNvPr id="24" name="Group 6"/>
          <p:cNvGrpSpPr/>
          <p:nvPr/>
        </p:nvGrpSpPr>
        <p:grpSpPr>
          <a:xfrm>
            <a:off x="14020800" y="-368494"/>
            <a:ext cx="9328750" cy="5436241"/>
            <a:chOff x="0" y="0"/>
            <a:chExt cx="1220440" cy="711200"/>
          </a:xfrm>
        </p:grpSpPr>
        <p:sp>
          <p:nvSpPr>
            <p:cNvPr id="25" name="Freeform 7"/>
            <p:cNvSpPr/>
            <p:nvPr/>
          </p:nvSpPr>
          <p:spPr>
            <a:xfrm>
              <a:off x="0" y="0"/>
              <a:ext cx="1220440" cy="711200"/>
            </a:xfrm>
            <a:custGeom>
              <a:avLst/>
              <a:gdLst/>
              <a:ahLst/>
              <a:cxnLst/>
              <a:rect l="l" t="t" r="r" b="b"/>
              <a:pathLst>
                <a:path w="1220440" h="711200">
                  <a:moveTo>
                    <a:pt x="610220" y="711200"/>
                  </a:moveTo>
                  <a:lnTo>
                    <a:pt x="1220440" y="0"/>
                  </a:lnTo>
                  <a:lnTo>
                    <a:pt x="0" y="0"/>
                  </a:lnTo>
                  <a:lnTo>
                    <a:pt x="610220" y="711200"/>
                  </a:ln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id="26" name="TextBox 8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5"/>
                </a:lnSpc>
              </a:pPr>
              <a:endParaRPr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8115300"/>
            <a:ext cx="1676400" cy="16764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406702" y="2247900"/>
            <a:ext cx="48990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latin typeface="Krona One" panose="020B0604020202020204" charset="0"/>
                <a:cs typeface="Arial" panose="020B0604020202020204" pitchFamily="34" charset="0"/>
              </a:rPr>
              <a:t>Programming Language</a:t>
            </a:r>
          </a:p>
          <a:p>
            <a:endParaRPr 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11299808" y="2324100"/>
            <a:ext cx="2005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Krona One" panose="020B0604020202020204" charset="0"/>
                <a:cs typeface="Arial" panose="020B0604020202020204" pitchFamily="34" charset="0"/>
              </a:rPr>
              <a:t>Database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4876800" y="7353300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Krona One" charset="0"/>
                <a:cs typeface="Arial" panose="020B0604020202020204" pitchFamily="34" charset="0"/>
              </a:rPr>
              <a:t>Text Editor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10972800" y="7301925"/>
            <a:ext cx="29770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Krona One" charset="0"/>
                <a:cs typeface="Arial" panose="020B0604020202020204" pitchFamily="34" charset="0"/>
              </a:rPr>
              <a:t>External </a:t>
            </a:r>
            <a:r>
              <a:rPr lang="en-US" sz="3200" b="1" dirty="0" smtClean="0">
                <a:solidFill>
                  <a:srgbClr val="C00000"/>
                </a:solidFill>
                <a:latin typeface="Krona One" charset="0"/>
                <a:cs typeface="Arial" panose="020B0604020202020204" pitchFamily="34" charset="0"/>
              </a:rPr>
              <a:t>Tools</a:t>
            </a:r>
            <a:endParaRPr lang="en-US" sz="8800" b="1" dirty="0">
              <a:solidFill>
                <a:srgbClr val="C00000"/>
              </a:solidFill>
              <a:latin typeface="Krona One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987" y="7774526"/>
            <a:ext cx="4258721" cy="2398174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16916400" y="8829774"/>
            <a:ext cx="1143000" cy="111432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9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367983" y="3217075"/>
            <a:ext cx="19808716" cy="13374567"/>
            <a:chOff x="0" y="0"/>
            <a:chExt cx="16341211" cy="110333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41212" cy="11033356"/>
            </a:xfrm>
            <a:custGeom>
              <a:avLst/>
              <a:gdLst/>
              <a:ahLst/>
              <a:cxnLst/>
              <a:rect l="l" t="t" r="r" b="b"/>
              <a:pathLst>
                <a:path w="16341212" h="11033356">
                  <a:moveTo>
                    <a:pt x="16341212" y="11033356"/>
                  </a:moveTo>
                  <a:lnTo>
                    <a:pt x="0" y="11033356"/>
                  </a:lnTo>
                  <a:lnTo>
                    <a:pt x="0" y="0"/>
                  </a:lnTo>
                  <a:lnTo>
                    <a:pt x="16341212" y="11033356"/>
                  </a:lnTo>
                  <a:close/>
                </a:path>
              </a:pathLst>
            </a:custGeom>
            <a:solidFill>
              <a:srgbClr val="FFD83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785456" y="0"/>
            <a:ext cx="8438202" cy="1290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  <a:spcBef>
                <a:spcPct val="0"/>
              </a:spcBef>
            </a:pPr>
            <a:r>
              <a:rPr lang="en-US" sz="7200" b="1" dirty="0">
                <a:latin typeface="Blinker Bold" charset="0"/>
                <a:cs typeface="Arial" panose="020B0604020202020204" pitchFamily="34" charset="0"/>
              </a:rPr>
              <a:t>Product </a:t>
            </a:r>
            <a:r>
              <a:rPr lang="en-US" sz="7200" b="1" dirty="0" smtClean="0">
                <a:latin typeface="Blinker Bold" charset="0"/>
                <a:cs typeface="Arial" panose="020B0604020202020204" pitchFamily="34" charset="0"/>
              </a:rPr>
              <a:t> backlog</a:t>
            </a:r>
            <a:endParaRPr lang="en-US" sz="7200" dirty="0">
              <a:latin typeface="Blinker Bold" charset="0"/>
            </a:endParaRPr>
          </a:p>
        </p:txBody>
      </p:sp>
      <p:grpSp>
        <p:nvGrpSpPr>
          <p:cNvPr id="30" name="Group 30"/>
          <p:cNvGrpSpPr/>
          <p:nvPr/>
        </p:nvGrpSpPr>
        <p:grpSpPr>
          <a:xfrm rot="-5400000">
            <a:off x="12213600" y="4212600"/>
            <a:ext cx="7252210" cy="4896590"/>
            <a:chOff x="0" y="0"/>
            <a:chExt cx="16341211" cy="1103335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6341212" cy="11033356"/>
            </a:xfrm>
            <a:custGeom>
              <a:avLst/>
              <a:gdLst/>
              <a:ahLst/>
              <a:cxnLst/>
              <a:rect l="l" t="t" r="r" b="b"/>
              <a:pathLst>
                <a:path w="16341212" h="11033356">
                  <a:moveTo>
                    <a:pt x="16341212" y="11033356"/>
                  </a:moveTo>
                  <a:lnTo>
                    <a:pt x="0" y="11033356"/>
                  </a:lnTo>
                  <a:lnTo>
                    <a:pt x="0" y="0"/>
                  </a:lnTo>
                  <a:lnTo>
                    <a:pt x="16341212" y="11033356"/>
                  </a:lnTo>
                  <a:close/>
                </a:path>
              </a:pathLst>
            </a:custGeom>
            <a:solidFill>
              <a:srgbClr val="FFC107"/>
            </a:solidFill>
          </p:spPr>
        </p:sp>
      </p:grpSp>
      <p:grpSp>
        <p:nvGrpSpPr>
          <p:cNvPr id="36" name="Group 36"/>
          <p:cNvGrpSpPr/>
          <p:nvPr/>
        </p:nvGrpSpPr>
        <p:grpSpPr>
          <a:xfrm rot="-10800000">
            <a:off x="11668736" y="7566605"/>
            <a:ext cx="3758650" cy="2719243"/>
            <a:chOff x="0" y="0"/>
            <a:chExt cx="983050" cy="7112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83050" cy="711200"/>
            </a:xfrm>
            <a:custGeom>
              <a:avLst/>
              <a:gdLst/>
              <a:ahLst/>
              <a:cxnLst/>
              <a:rect l="l" t="t" r="r" b="b"/>
              <a:pathLst>
                <a:path w="983050" h="711200">
                  <a:moveTo>
                    <a:pt x="491525" y="711200"/>
                  </a:moveTo>
                  <a:lnTo>
                    <a:pt x="983050" y="0"/>
                  </a:lnTo>
                  <a:lnTo>
                    <a:pt x="0" y="0"/>
                  </a:lnTo>
                  <a:lnTo>
                    <a:pt x="491525" y="711200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5"/>
                </a:lnSpc>
              </a:pPr>
              <a:endParaRPr/>
            </a:p>
          </p:txBody>
        </p:sp>
      </p:grp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159772"/>
              </p:ext>
            </p:extLst>
          </p:nvPr>
        </p:nvGraphicFramePr>
        <p:xfrm>
          <a:off x="533400" y="1290353"/>
          <a:ext cx="17106546" cy="8927963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18973"/>
                <a:gridCol w="12539998"/>
                <a:gridCol w="1847575"/>
              </a:tblGrid>
              <a:tr h="86258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latin typeface="Krona One" panose="020B0604020202020204" charset="0"/>
                        </a:rPr>
                        <a:t>Task ID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Krona One" panose="020B0604020202020204" charset="0"/>
                      </a:endParaRPr>
                    </a:p>
                  </a:txBody>
                  <a:tcPr marL="182880" marR="182880" marT="91440" marB="91440" anchor="ctr">
                    <a:lnB w="25400" cap="flat" cmpd="sng" algn="ctr">
                      <a:noFill/>
                      <a:prstDash val="soli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latin typeface="Krona One" panose="020B0604020202020204" charset="0"/>
                        </a:rPr>
                        <a:t>Backlog</a:t>
                      </a:r>
                      <a:r>
                        <a:rPr lang="en-US" sz="2800" b="1" baseline="0" dirty="0" smtClean="0">
                          <a:solidFill>
                            <a:schemeClr val="tx1"/>
                          </a:solidFill>
                          <a:latin typeface="Krona One" panose="020B0604020202020204" charset="0"/>
                        </a:rPr>
                        <a:t> Story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Krona One" panose="020B0604020202020204" charset="0"/>
                      </a:endParaRPr>
                    </a:p>
                  </a:txBody>
                  <a:tcPr marL="182880" marR="182880" marT="91440" marB="91440" anchor="ctr">
                    <a:lnB w="25400" cap="flat" cmpd="sng" algn="ctr">
                      <a:noFill/>
                      <a:prstDash val="soli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  <a:latin typeface="Krona One" panose="020B0604020202020204" charset="0"/>
                        </a:rPr>
                        <a:t>Priority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Krona One" panose="020B0604020202020204" charset="0"/>
                      </a:endParaRPr>
                    </a:p>
                  </a:txBody>
                  <a:tcPr marL="182880" marR="182880" marT="91440" marB="91440" anchor="ctr">
                    <a:lnB w="25400" cap="flat" cmpd="sng" algn="ctr">
                      <a:noFill/>
                      <a:prstDash val="soli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86258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Krona One" panose="020B0604020202020204" charset="0"/>
                        </a:rPr>
                        <a:t>1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Krona One" panose="020B0604020202020204" charset="0"/>
                      </a:endParaRPr>
                    </a:p>
                  </a:txBody>
                  <a:tcPr marL="182880" marR="182880" marT="91440" marB="9144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Krona One" panose="020B0604020202020204" charset="0"/>
                          <a:ea typeface="+mn-ea"/>
                          <a:cs typeface="+mn-cs"/>
                        </a:rPr>
                        <a:t>As a user, I want to add a user details to the system to create new account.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Krona One" panose="020B0604020202020204" charset="0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Krona One" panose="020B060402020202020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Krona One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86258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Krona One" panose="020B0604020202020204" charset="0"/>
                        </a:rPr>
                        <a:t>3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Krona One" panose="020B0604020202020204" charset="0"/>
                      </a:endParaRPr>
                    </a:p>
                  </a:txBody>
                  <a:tcPr marL="182880" marR="182880" marT="91440" marB="9144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Krona One" panose="020B0604020202020204" charset="0"/>
                          <a:ea typeface="+mn-ea"/>
                          <a:cs typeface="+mn-cs"/>
                        </a:rPr>
                        <a:t>As an administrator or user, I want to login to the system</a:t>
                      </a:r>
                      <a:r>
                        <a:rPr lang="en-US" sz="2400" b="1" kern="1200" baseline="0" dirty="0" smtClean="0">
                          <a:solidFill>
                            <a:schemeClr val="tx1"/>
                          </a:solidFill>
                          <a:effectLst/>
                          <a:latin typeface="Krona One" panose="020B060402020202020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Krona One" panose="020B0604020202020204" charset="0"/>
                          <a:ea typeface="+mn-ea"/>
                          <a:cs typeface="+mn-cs"/>
                        </a:rPr>
                        <a:t>successfully.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Krona One" panose="020B0604020202020204" charset="0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Krona One" panose="020B060402020202020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Krona One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86258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Krona One" panose="020B0604020202020204" charset="0"/>
                        </a:rPr>
                        <a:t>5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Krona One" panose="020B0604020202020204" charset="0"/>
                      </a:endParaRPr>
                    </a:p>
                  </a:txBody>
                  <a:tcPr marL="182880" marR="182880" marT="91440" marB="9144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Krona One" panose="020B0604020202020204" charset="0"/>
                          <a:ea typeface="+mn-ea"/>
                          <a:cs typeface="+mn-cs"/>
                        </a:rPr>
                        <a:t>As a user, I want to add, search and remove parcel details to the system.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Krona One" panose="020B0604020202020204" charset="0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Krona One" panose="020B060402020202020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Krona One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86258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Krona One" panose="020B0604020202020204" charset="0"/>
                        </a:rPr>
                        <a:t>6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Krona One" panose="020B0604020202020204" charset="0"/>
                      </a:endParaRPr>
                    </a:p>
                  </a:txBody>
                  <a:tcPr marL="182880" marR="182880" marT="91440" marB="9144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Krona One" panose="020B0604020202020204" charset="0"/>
                          <a:ea typeface="+mn-ea"/>
                          <a:cs typeface="+mn-cs"/>
                        </a:rPr>
                        <a:t>As an administrator, I want to add, search, remove, update and manage the parcel details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Krona One" panose="020B0604020202020204" charset="0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Krona One" panose="020B060402020202020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Krona One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86258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Krona One" panose="020B0604020202020204" charset="0"/>
                        </a:rPr>
                        <a:t>7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Krona One" panose="020B0604020202020204" charset="0"/>
                      </a:endParaRPr>
                    </a:p>
                  </a:txBody>
                  <a:tcPr marL="182880" marR="182880" marT="91440" marB="9144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Krona One" panose="020B0604020202020204" charset="0"/>
                          <a:ea typeface="+mn-ea"/>
                          <a:cs typeface="+mn-cs"/>
                        </a:rPr>
                        <a:t>As an administrator, I want update and manage the parcel</a:t>
                      </a:r>
                      <a:r>
                        <a:rPr lang="en-US" sz="2400" b="1" kern="1200" baseline="0" dirty="0" smtClean="0">
                          <a:solidFill>
                            <a:schemeClr val="tx1"/>
                          </a:solidFill>
                          <a:effectLst/>
                          <a:latin typeface="Krona One" panose="020B060402020202020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Krona One" panose="020B0604020202020204" charset="0"/>
                          <a:ea typeface="+mn-ea"/>
                          <a:cs typeface="+mn-cs"/>
                        </a:rPr>
                        <a:t>result whether delivered, pending or return.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Krona One" panose="020B0604020202020204" charset="0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Krona One" panose="020B060402020202020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Krona One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111289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Krona One" panose="020B0604020202020204" charset="0"/>
                        </a:rPr>
                        <a:t>2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Krona One" panose="020B0604020202020204" charset="0"/>
                      </a:endParaRPr>
                    </a:p>
                  </a:txBody>
                  <a:tcPr marL="182880" marR="182880" marT="91440" marB="9144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Krona One" panose="020B0604020202020204" charset="0"/>
                          <a:ea typeface="+mn-ea"/>
                          <a:cs typeface="+mn-cs"/>
                        </a:rPr>
                        <a:t>As an administrator, I want to create new user accounts, administrator accounts, remove accounts and view all account and manage them.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Krona One" panose="020B0604020202020204" charset="0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Krona One" panose="020B0604020202020204" charset="0"/>
                          <a:cs typeface="Arial" panose="020B0604020202020204" pitchFamily="34" charset="0"/>
                        </a:rPr>
                        <a:t>6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Krona One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86258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Krona One" panose="020B0604020202020204" charset="0"/>
                        </a:rPr>
                        <a:t>8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Krona One" panose="020B0604020202020204" charset="0"/>
                      </a:endParaRPr>
                    </a:p>
                  </a:txBody>
                  <a:tcPr marL="182880" marR="182880" marT="91440" marB="9144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Krona One" panose="020B0604020202020204" charset="0"/>
                          <a:ea typeface="+mn-ea"/>
                          <a:cs typeface="+mn-cs"/>
                        </a:rPr>
                        <a:t>As an administrator or user, I want to view all added parcel details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Krona One" panose="020B0604020202020204" charset="0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Krona One" panose="020B060402020202020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Krona One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86258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Krona One" panose="020B0604020202020204" charset="0"/>
                        </a:rPr>
                        <a:t>4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Krona One" panose="020B0604020202020204" charset="0"/>
                      </a:endParaRPr>
                    </a:p>
                  </a:txBody>
                  <a:tcPr marL="182880" marR="182880" marT="91440" marB="9144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Krona One" panose="020B0604020202020204" charset="0"/>
                          <a:ea typeface="+mn-ea"/>
                          <a:cs typeface="+mn-cs"/>
                        </a:rPr>
                        <a:t>As an administrator, I want to access and manage users’ details.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Krona One" panose="020B0604020202020204" charset="0"/>
                          <a:cs typeface="Arial" panose="020B0604020202020204" pitchFamily="34" charset="0"/>
                        </a:rPr>
                        <a:t>8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Krona One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86258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Krona One" panose="020B0604020202020204" charset="0"/>
                        </a:rPr>
                        <a:t>9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Krona One" panose="020B0604020202020204" charset="0"/>
                      </a:endParaRPr>
                    </a:p>
                  </a:txBody>
                  <a:tcPr marL="182880" marR="182880" marT="91440" marB="9144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kern="1200" dirty="0" smtClean="0">
                          <a:solidFill>
                            <a:schemeClr val="tx1"/>
                          </a:solidFill>
                          <a:effectLst/>
                          <a:latin typeface="Krona One" panose="020B0604020202020204" charset="0"/>
                          <a:ea typeface="+mn-ea"/>
                          <a:cs typeface="+mn-cs"/>
                        </a:rPr>
                        <a:t>As an</a:t>
                      </a:r>
                      <a:r>
                        <a:rPr lang="en-GB" sz="2400" b="1" kern="1200" baseline="0" dirty="0" smtClean="0">
                          <a:solidFill>
                            <a:schemeClr val="tx1"/>
                          </a:solidFill>
                          <a:effectLst/>
                          <a:latin typeface="Krona One" panose="020B0604020202020204" charset="0"/>
                          <a:ea typeface="+mn-ea"/>
                          <a:cs typeface="+mn-cs"/>
                        </a:rPr>
                        <a:t> user I want to request to pickup parcels.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Krona One" panose="020B0604020202020204" charset="0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Krona One" panose="020B0604020202020204" charset="0"/>
                          <a:cs typeface="Arial" panose="020B0604020202020204" pitchFamily="34" charset="0"/>
                        </a:rPr>
                        <a:t>9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Krona One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17145000" y="9029700"/>
            <a:ext cx="1011083" cy="98571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10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2379931" y="-14088"/>
            <a:ext cx="5908069" cy="6646577"/>
            <a:chOff x="0" y="0"/>
            <a:chExt cx="5370413" cy="604171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FFD83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5" name="Group 35"/>
          <p:cNvGrpSpPr/>
          <p:nvPr/>
        </p:nvGrpSpPr>
        <p:grpSpPr>
          <a:xfrm>
            <a:off x="10426558" y="0"/>
            <a:ext cx="5352321" cy="3119014"/>
            <a:chOff x="0" y="0"/>
            <a:chExt cx="1220440" cy="7112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20440" cy="711200"/>
            </a:xfrm>
            <a:custGeom>
              <a:avLst/>
              <a:gdLst/>
              <a:ahLst/>
              <a:cxnLst/>
              <a:rect l="l" t="t" r="r" b="b"/>
              <a:pathLst>
                <a:path w="1220440" h="711200">
                  <a:moveTo>
                    <a:pt x="610220" y="711200"/>
                  </a:moveTo>
                  <a:lnTo>
                    <a:pt x="1220440" y="0"/>
                  </a:lnTo>
                  <a:lnTo>
                    <a:pt x="0" y="0"/>
                  </a:lnTo>
                  <a:lnTo>
                    <a:pt x="610220" y="711200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5"/>
                </a:lnSpc>
              </a:pPr>
              <a:endParaRPr/>
            </a:p>
          </p:txBody>
        </p:sp>
      </p:grpSp>
      <p:sp>
        <p:nvSpPr>
          <p:cNvPr id="38" name="TextBox 4"/>
          <p:cNvSpPr txBox="1"/>
          <p:nvPr/>
        </p:nvSpPr>
        <p:spPr>
          <a:xfrm>
            <a:off x="2743200" y="4537458"/>
            <a:ext cx="12573000" cy="1444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  <a:spcBef>
                <a:spcPct val="0"/>
              </a:spcBef>
            </a:pPr>
            <a:r>
              <a:rPr lang="en-US" sz="13800" dirty="0">
                <a:latin typeface="Blinker Bold" charset="0"/>
              </a:rPr>
              <a:t>Demonstration</a:t>
            </a:r>
          </a:p>
        </p:txBody>
      </p:sp>
      <p:sp>
        <p:nvSpPr>
          <p:cNvPr id="9" name="Oval 8"/>
          <p:cNvSpPr/>
          <p:nvPr/>
        </p:nvSpPr>
        <p:spPr>
          <a:xfrm>
            <a:off x="16916400" y="8829774"/>
            <a:ext cx="1143000" cy="111432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11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9"/>
          <p:cNvGrpSpPr/>
          <p:nvPr/>
        </p:nvGrpSpPr>
        <p:grpSpPr>
          <a:xfrm rot="7389950">
            <a:off x="14161124" y="-1227565"/>
            <a:ext cx="5656772" cy="4092463"/>
            <a:chOff x="0" y="0"/>
            <a:chExt cx="983050" cy="7112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83050" cy="711200"/>
            </a:xfrm>
            <a:custGeom>
              <a:avLst/>
              <a:gdLst/>
              <a:ahLst/>
              <a:cxnLst/>
              <a:rect l="l" t="t" r="r" b="b"/>
              <a:pathLst>
                <a:path w="983050" h="711200">
                  <a:moveTo>
                    <a:pt x="491525" y="711200"/>
                  </a:moveTo>
                  <a:lnTo>
                    <a:pt x="983050" y="0"/>
                  </a:lnTo>
                  <a:lnTo>
                    <a:pt x="0" y="0"/>
                  </a:lnTo>
                  <a:lnTo>
                    <a:pt x="491525" y="711200"/>
                  </a:lnTo>
                  <a:close/>
                </a:path>
              </a:pathLst>
            </a:custGeom>
            <a:solidFill>
              <a:srgbClr val="FFD834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15921680">
            <a:off x="3296014" y="4034736"/>
            <a:ext cx="21365161" cy="11653546"/>
            <a:chOff x="0" y="0"/>
            <a:chExt cx="16341211" cy="110333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341212" cy="11033356"/>
            </a:xfrm>
            <a:custGeom>
              <a:avLst/>
              <a:gdLst/>
              <a:ahLst/>
              <a:cxnLst/>
              <a:rect l="l" t="t" r="r" b="b"/>
              <a:pathLst>
                <a:path w="16341212" h="11033356">
                  <a:moveTo>
                    <a:pt x="16341212" y="11033356"/>
                  </a:moveTo>
                  <a:lnTo>
                    <a:pt x="0" y="11033356"/>
                  </a:lnTo>
                  <a:lnTo>
                    <a:pt x="0" y="0"/>
                  </a:lnTo>
                  <a:lnTo>
                    <a:pt x="16341212" y="11033356"/>
                  </a:lnTo>
                  <a:close/>
                </a:path>
              </a:pathLst>
            </a:custGeom>
            <a:solidFill>
              <a:srgbClr val="FFC107"/>
            </a:solidFill>
          </p:spPr>
        </p:sp>
      </p:grpSp>
      <p:sp>
        <p:nvSpPr>
          <p:cNvPr id="42" name="Title 1"/>
          <p:cNvSpPr txBox="1">
            <a:spLocks/>
          </p:cNvSpPr>
          <p:nvPr/>
        </p:nvSpPr>
        <p:spPr>
          <a:xfrm>
            <a:off x="3810000" y="190500"/>
            <a:ext cx="9753600" cy="14478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latin typeface="Blinker Bold" charset="0"/>
              </a:rPr>
              <a:t>Issues We Faced</a:t>
            </a:r>
            <a:endParaRPr lang="en-GB" sz="16600" dirty="0">
              <a:latin typeface="Blinker Bold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275" y="4152900"/>
            <a:ext cx="5519925" cy="561517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66800" y="1790998"/>
            <a:ext cx="122682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buFont typeface="Wingdings" pitchFamily="2" charset="2"/>
              <a:buChar char="q"/>
            </a:pPr>
            <a:r>
              <a:rPr lang="en-US" sz="3600" dirty="0">
                <a:latin typeface="Krona One" panose="020B0604020202020204" charset="0"/>
              </a:rPr>
              <a:t>Had to deal with some uploading errors of the </a:t>
            </a:r>
            <a:r>
              <a:rPr lang="en-US" sz="3600" dirty="0" err="1">
                <a:latin typeface="Krona One" panose="020B0604020202020204" charset="0"/>
              </a:rPr>
              <a:t>GitHub</a:t>
            </a:r>
            <a:r>
              <a:rPr lang="en-US" sz="3600" dirty="0">
                <a:latin typeface="Krona One" panose="020B0604020202020204" charset="0"/>
              </a:rPr>
              <a:t> while using </a:t>
            </a:r>
            <a:r>
              <a:rPr lang="en-US" sz="3600" dirty="0" err="1">
                <a:latin typeface="Krona One" panose="020B0604020202020204" charset="0"/>
              </a:rPr>
              <a:t>git</a:t>
            </a:r>
            <a:r>
              <a:rPr lang="en-US" sz="3600" dirty="0">
                <a:latin typeface="Krona One" panose="020B0604020202020204" charset="0"/>
              </a:rPr>
              <a:t> push.</a:t>
            </a:r>
          </a:p>
          <a:p>
            <a:pPr marL="571500" indent="-571500" algn="just">
              <a:buFont typeface="Wingdings" pitchFamily="2" charset="2"/>
              <a:buChar char="q"/>
            </a:pPr>
            <a:endParaRPr lang="en-US" sz="3600" dirty="0" smtClean="0">
              <a:latin typeface="Krona One" panose="020B0604020202020204" charset="0"/>
              <a:cs typeface="Arial" panose="020B0604020202020204" pitchFamily="34" charset="0"/>
            </a:endParaRPr>
          </a:p>
          <a:p>
            <a:pPr marL="571500" indent="-571500" algn="just">
              <a:buFont typeface="Wingdings" pitchFamily="2" charset="2"/>
              <a:buChar char="q"/>
            </a:pPr>
            <a:r>
              <a:rPr lang="en-US" sz="3600" dirty="0">
                <a:latin typeface="Krona One" charset="0"/>
              </a:rPr>
              <a:t>We intent to use </a:t>
            </a:r>
            <a:r>
              <a:rPr lang="en-US" sz="3600" dirty="0" err="1">
                <a:latin typeface="Krona One" charset="0"/>
              </a:rPr>
              <a:t>Laravel</a:t>
            </a:r>
            <a:r>
              <a:rPr lang="en-US" sz="3600" dirty="0">
                <a:latin typeface="Krona One" charset="0"/>
              </a:rPr>
              <a:t> as a framework to </a:t>
            </a:r>
            <a:r>
              <a:rPr lang="en-US" sz="3600" dirty="0" smtClean="0">
                <a:latin typeface="Krona One" charset="0"/>
              </a:rPr>
              <a:t>create backend </a:t>
            </a:r>
            <a:r>
              <a:rPr lang="en-US" sz="3600" dirty="0">
                <a:latin typeface="Krona One" charset="0"/>
              </a:rPr>
              <a:t>of website but we understood pure </a:t>
            </a:r>
            <a:r>
              <a:rPr lang="en-US" sz="3600" dirty="0" err="1">
                <a:latin typeface="Krona One" charset="0"/>
              </a:rPr>
              <a:t>php</a:t>
            </a:r>
            <a:r>
              <a:rPr lang="en-US" sz="3600" dirty="0">
                <a:latin typeface="Krona One" charset="0"/>
              </a:rPr>
              <a:t> is easy </a:t>
            </a:r>
            <a:r>
              <a:rPr lang="en-US" sz="3600" dirty="0" smtClean="0">
                <a:latin typeface="Krona One" charset="0"/>
              </a:rPr>
              <a:t>than </a:t>
            </a:r>
            <a:r>
              <a:rPr lang="en-US" sz="3600" dirty="0">
                <a:latin typeface="Krona One" charset="0"/>
              </a:rPr>
              <a:t>the </a:t>
            </a:r>
            <a:r>
              <a:rPr lang="en-US" sz="3600" dirty="0" err="1">
                <a:latin typeface="Krona One" charset="0"/>
              </a:rPr>
              <a:t>Laravel</a:t>
            </a:r>
            <a:r>
              <a:rPr lang="en-US" sz="3600" dirty="0" smtClean="0">
                <a:latin typeface="Krona One" charset="0"/>
              </a:rPr>
              <a:t>.</a:t>
            </a:r>
          </a:p>
          <a:p>
            <a:pPr marL="571500" indent="-571500" algn="just">
              <a:buFont typeface="Wingdings" pitchFamily="2" charset="2"/>
              <a:buChar char="q"/>
            </a:pPr>
            <a:endParaRPr lang="en-GB" sz="3600" dirty="0">
              <a:latin typeface="Krona One" charset="0"/>
            </a:endParaRPr>
          </a:p>
          <a:p>
            <a:pPr marL="571500" indent="-571500" algn="just">
              <a:buFont typeface="Wingdings" pitchFamily="2" charset="2"/>
              <a:buChar char="q"/>
            </a:pPr>
            <a:r>
              <a:rPr lang="en-US" sz="3600" dirty="0">
                <a:latin typeface="Krona One" panose="020B0604020202020204" charset="0"/>
              </a:rPr>
              <a:t>In designing of the interface have been occurred </a:t>
            </a:r>
            <a:r>
              <a:rPr lang="en-US" sz="3600" dirty="0" smtClean="0">
                <a:latin typeface="Krona One" panose="020B0604020202020204" charset="0"/>
              </a:rPr>
              <a:t>problems </a:t>
            </a:r>
            <a:r>
              <a:rPr lang="en-US" sz="3600" dirty="0">
                <a:latin typeface="Krona One" panose="020B0604020202020204" charset="0"/>
              </a:rPr>
              <a:t>of margin of web </a:t>
            </a:r>
            <a:r>
              <a:rPr lang="en-US" sz="3600" dirty="0" smtClean="0">
                <a:latin typeface="Krona One" panose="020B0604020202020204" charset="0"/>
              </a:rPr>
              <a:t>pages</a:t>
            </a:r>
          </a:p>
          <a:p>
            <a:pPr marL="571500" indent="-571500" algn="just">
              <a:buFont typeface="Wingdings" pitchFamily="2" charset="2"/>
              <a:buChar char="q"/>
            </a:pPr>
            <a:endParaRPr lang="en-US" sz="3600" dirty="0" smtClean="0">
              <a:latin typeface="Krona One" panose="020B0604020202020204" charset="0"/>
            </a:endParaRPr>
          </a:p>
          <a:p>
            <a:pPr marL="571500" indent="-571500" algn="just">
              <a:buFont typeface="Wingdings" pitchFamily="2" charset="2"/>
              <a:buChar char="q"/>
            </a:pPr>
            <a:r>
              <a:rPr lang="en-US" sz="3600" dirty="0">
                <a:latin typeface="Krona One" panose="020B0604020202020204" charset="0"/>
              </a:rPr>
              <a:t>The XAMPP server was suddenly broke down and the database was crashed</a:t>
            </a:r>
            <a:r>
              <a:rPr lang="en-US" sz="3600" dirty="0" smtClean="0">
                <a:latin typeface="Krona One" panose="020B0604020202020204" charset="0"/>
              </a:rPr>
              <a:t>.</a:t>
            </a:r>
          </a:p>
          <a:p>
            <a:pPr marL="571500" indent="-571500" algn="just">
              <a:buFont typeface="Wingdings" pitchFamily="2" charset="2"/>
              <a:buChar char="q"/>
            </a:pPr>
            <a:endParaRPr lang="en-US" sz="3600" dirty="0">
              <a:latin typeface="Krona One" panose="020B0604020202020204" charset="0"/>
            </a:endParaRPr>
          </a:p>
          <a:p>
            <a:pPr marL="571500" indent="-571500" algn="just">
              <a:buFont typeface="Wingdings" pitchFamily="2" charset="2"/>
              <a:buChar char="q"/>
            </a:pPr>
            <a:r>
              <a:rPr lang="en-US" sz="3600" dirty="0" smtClean="0">
                <a:latin typeface="Krona One" panose="020B0604020202020204" charset="0"/>
              </a:rPr>
              <a:t>Errors occurred in some button functions </a:t>
            </a:r>
            <a:endParaRPr lang="en-US" sz="3600" dirty="0">
              <a:latin typeface="Krona One" panose="020B060402020202020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6916400" y="8829774"/>
            <a:ext cx="1143000" cy="111432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12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1700938" y="2717913"/>
            <a:ext cx="20723323" cy="13992097"/>
            <a:chOff x="0" y="0"/>
            <a:chExt cx="16341211" cy="110333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41212" cy="11033356"/>
            </a:xfrm>
            <a:custGeom>
              <a:avLst/>
              <a:gdLst/>
              <a:ahLst/>
              <a:cxnLst/>
              <a:rect l="l" t="t" r="r" b="b"/>
              <a:pathLst>
                <a:path w="16341212" h="11033356">
                  <a:moveTo>
                    <a:pt x="16341212" y="11033356"/>
                  </a:moveTo>
                  <a:lnTo>
                    <a:pt x="0" y="11033356"/>
                  </a:lnTo>
                  <a:lnTo>
                    <a:pt x="0" y="0"/>
                  </a:lnTo>
                  <a:lnTo>
                    <a:pt x="16341212" y="11033356"/>
                  </a:lnTo>
                  <a:close/>
                </a:path>
              </a:pathLst>
            </a:custGeom>
            <a:solidFill>
              <a:srgbClr val="FFC107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-2828386" y="6515100"/>
            <a:ext cx="5656772" cy="4092463"/>
            <a:chOff x="0" y="0"/>
            <a:chExt cx="98305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83050" cy="711200"/>
            </a:xfrm>
            <a:custGeom>
              <a:avLst/>
              <a:gdLst/>
              <a:ahLst/>
              <a:cxnLst/>
              <a:rect l="l" t="t" r="r" b="b"/>
              <a:pathLst>
                <a:path w="983050" h="711200">
                  <a:moveTo>
                    <a:pt x="491525" y="711200"/>
                  </a:moveTo>
                  <a:lnTo>
                    <a:pt x="983050" y="0"/>
                  </a:lnTo>
                  <a:lnTo>
                    <a:pt x="0" y="0"/>
                  </a:lnTo>
                  <a:lnTo>
                    <a:pt x="491525" y="711200"/>
                  </a:lnTo>
                  <a:close/>
                </a:path>
              </a:pathLst>
            </a:custGeom>
            <a:solidFill>
              <a:srgbClr val="FFD83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5"/>
                </a:lnSpc>
              </a:pPr>
              <a:endParaRPr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3810000" y="1028700"/>
            <a:ext cx="9753600" cy="14478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latin typeface="Blinker Bold" charset="0"/>
              </a:rPr>
              <a:t>Conclusion</a:t>
            </a:r>
            <a:endParaRPr lang="en-GB" sz="16600" dirty="0">
              <a:latin typeface="Blinker Bold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705100"/>
            <a:ext cx="11430000" cy="76200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2133600" y="2857500"/>
            <a:ext cx="10820400" cy="5019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Krona One"/>
              <a:buNone/>
              <a:defRPr sz="4000" b="0" i="0" u="none" strike="noStrike" cap="none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485900" lvl="2" indent="-571500" algn="l">
              <a:buClrTx/>
              <a:buFont typeface="Wingdings" pitchFamily="2" charset="2"/>
              <a:buChar char="q"/>
            </a:pPr>
            <a:r>
              <a:rPr lang="en-US" sz="4400" dirty="0" smtClean="0">
                <a:solidFill>
                  <a:schemeClr val="tx1"/>
                </a:solidFill>
                <a:latin typeface="Krona One" panose="020B0604020202020204" charset="0"/>
              </a:rPr>
              <a:t>By using this system user </a:t>
            </a:r>
            <a:r>
              <a:rPr lang="en-US" sz="4400" dirty="0">
                <a:solidFill>
                  <a:schemeClr val="tx1"/>
                </a:solidFill>
                <a:latin typeface="Krona One" charset="0"/>
              </a:rPr>
              <a:t>can send a request for the delivery service to collect their parcels</a:t>
            </a:r>
            <a:r>
              <a:rPr lang="en-US" sz="4400" dirty="0" smtClean="0">
                <a:solidFill>
                  <a:schemeClr val="tx1"/>
                </a:solidFill>
                <a:latin typeface="Krona One" charset="0"/>
              </a:rPr>
              <a:t>.</a:t>
            </a:r>
          </a:p>
          <a:p>
            <a:pPr marL="1485900" lvl="2" indent="-571500" algn="l">
              <a:buClrTx/>
              <a:buFont typeface="Wingdings" pitchFamily="2" charset="2"/>
              <a:buChar char="q"/>
            </a:pPr>
            <a:endParaRPr lang="en-US" sz="4400" dirty="0">
              <a:solidFill>
                <a:schemeClr val="tx1"/>
              </a:solidFill>
              <a:latin typeface="Krona One" charset="0"/>
            </a:endParaRPr>
          </a:p>
          <a:p>
            <a:pPr marL="1485900" lvl="2" indent="-571500" algn="l">
              <a:buClrTx/>
              <a:buFont typeface="Wingdings" pitchFamily="2" charset="2"/>
              <a:buChar char="q"/>
            </a:pPr>
            <a:r>
              <a:rPr lang="en-US" sz="4400" dirty="0">
                <a:solidFill>
                  <a:schemeClr val="tx1"/>
                </a:solidFill>
                <a:latin typeface="Krona One" charset="0"/>
              </a:rPr>
              <a:t>Can find status whether the </a:t>
            </a:r>
            <a:r>
              <a:rPr lang="en-US" sz="4400" dirty="0" smtClean="0">
                <a:solidFill>
                  <a:schemeClr val="tx1"/>
                </a:solidFill>
                <a:latin typeface="Krona One" charset="0"/>
              </a:rPr>
              <a:t>parcel delivered </a:t>
            </a:r>
            <a:r>
              <a:rPr lang="en-US" sz="4400" dirty="0">
                <a:solidFill>
                  <a:schemeClr val="tx1"/>
                </a:solidFill>
                <a:latin typeface="Krona One" charset="0"/>
              </a:rPr>
              <a:t>or not</a:t>
            </a:r>
          </a:p>
          <a:p>
            <a:pPr marL="1485900" lvl="2" indent="-571500" algn="l">
              <a:buClrTx/>
              <a:buFont typeface="Wingdings" pitchFamily="2" charset="2"/>
              <a:buChar char="q"/>
            </a:pPr>
            <a:endParaRPr lang="en-US" sz="4400" dirty="0" smtClean="0">
              <a:solidFill>
                <a:schemeClr val="tx1"/>
              </a:solidFill>
              <a:latin typeface="Krona One" panose="020B0604020202020204" charset="0"/>
            </a:endParaRPr>
          </a:p>
          <a:p>
            <a:pPr marL="1485900" lvl="2" indent="-571500" algn="l">
              <a:buClrTx/>
              <a:buFont typeface="Wingdings" pitchFamily="2" charset="2"/>
              <a:buChar char="q"/>
            </a:pPr>
            <a:r>
              <a:rPr lang="en-US" sz="4400" dirty="0" smtClean="0">
                <a:solidFill>
                  <a:schemeClr val="tx1"/>
                </a:solidFill>
                <a:latin typeface="Krona One" panose="020B0604020202020204" charset="0"/>
              </a:rPr>
              <a:t>The company owner can easily manage all.</a:t>
            </a:r>
          </a:p>
          <a:p>
            <a:pPr marL="1485900" lvl="2" indent="-571500" algn="l">
              <a:buClrTx/>
              <a:buFont typeface="Wingdings" pitchFamily="2" charset="2"/>
              <a:buChar char="q"/>
            </a:pPr>
            <a:endParaRPr lang="en-GB" sz="4400" dirty="0">
              <a:solidFill>
                <a:schemeClr val="tx1"/>
              </a:solidFill>
              <a:latin typeface="Krona One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6916400" y="8829774"/>
            <a:ext cx="1143000" cy="111432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13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97018" y="1485900"/>
            <a:ext cx="8875905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  <a:spcBef>
                <a:spcPct val="0"/>
              </a:spcBef>
            </a:pPr>
            <a:r>
              <a:rPr lang="en-US" sz="13800" dirty="0" smtClean="0">
                <a:solidFill>
                  <a:srgbClr val="000000"/>
                </a:solidFill>
                <a:latin typeface="Blinker Bold"/>
              </a:rPr>
              <a:t>Thank you !</a:t>
            </a:r>
            <a:endParaRPr lang="en-US" sz="13800" dirty="0">
              <a:solidFill>
                <a:srgbClr val="000000"/>
              </a:solidFill>
              <a:latin typeface="Blinker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0" y="3396836"/>
            <a:ext cx="4943765" cy="6889135"/>
            <a:chOff x="0" y="0"/>
            <a:chExt cx="7917731" cy="110333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917731" cy="11033356"/>
            </a:xfrm>
            <a:custGeom>
              <a:avLst/>
              <a:gdLst/>
              <a:ahLst/>
              <a:cxnLst/>
              <a:rect l="l" t="t" r="r" b="b"/>
              <a:pathLst>
                <a:path w="7917731" h="11033356">
                  <a:moveTo>
                    <a:pt x="7917731" y="11033356"/>
                  </a:moveTo>
                  <a:lnTo>
                    <a:pt x="0" y="11033356"/>
                  </a:lnTo>
                  <a:lnTo>
                    <a:pt x="0" y="0"/>
                  </a:lnTo>
                  <a:lnTo>
                    <a:pt x="7917731" y="11033356"/>
                  </a:lnTo>
                  <a:close/>
                </a:path>
              </a:pathLst>
            </a:custGeom>
            <a:solidFill>
              <a:srgbClr val="FFC107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13343130" y="0"/>
            <a:ext cx="4943765" cy="6889135"/>
            <a:chOff x="0" y="0"/>
            <a:chExt cx="7917731" cy="1103335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917731" cy="11033356"/>
            </a:xfrm>
            <a:custGeom>
              <a:avLst/>
              <a:gdLst/>
              <a:ahLst/>
              <a:cxnLst/>
              <a:rect l="l" t="t" r="r" b="b"/>
              <a:pathLst>
                <a:path w="7917731" h="11033356">
                  <a:moveTo>
                    <a:pt x="7917731" y="11033356"/>
                  </a:moveTo>
                  <a:lnTo>
                    <a:pt x="0" y="11033356"/>
                  </a:lnTo>
                  <a:lnTo>
                    <a:pt x="0" y="0"/>
                  </a:lnTo>
                  <a:lnTo>
                    <a:pt x="7917731" y="11033356"/>
                  </a:lnTo>
                  <a:close/>
                </a:path>
              </a:pathLst>
            </a:custGeom>
            <a:solidFill>
              <a:srgbClr val="FFF0A2"/>
            </a:solidFill>
          </p:spPr>
        </p:sp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45"/>
          <a:stretch/>
        </p:blipFill>
        <p:spPr>
          <a:xfrm>
            <a:off x="1930018" y="2476500"/>
            <a:ext cx="14300582" cy="833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13465"/>
            <a:ext cx="6454198" cy="11300465"/>
            <a:chOff x="0" y="0"/>
            <a:chExt cx="5353494" cy="93732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53493" cy="9373274"/>
            </a:xfrm>
            <a:custGeom>
              <a:avLst/>
              <a:gdLst/>
              <a:ahLst/>
              <a:cxnLst/>
              <a:rect l="l" t="t" r="r" b="b"/>
              <a:pathLst>
                <a:path w="5353493" h="9373274">
                  <a:moveTo>
                    <a:pt x="5353493" y="9373274"/>
                  </a:moveTo>
                  <a:lnTo>
                    <a:pt x="0" y="9373274"/>
                  </a:lnTo>
                  <a:lnTo>
                    <a:pt x="0" y="0"/>
                  </a:lnTo>
                  <a:lnTo>
                    <a:pt x="5353493" y="9373274"/>
                  </a:lnTo>
                  <a:close/>
                </a:path>
              </a:pathLst>
            </a:custGeom>
            <a:solidFill>
              <a:srgbClr val="FFD834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-1742347" y="1628047"/>
            <a:ext cx="7902687" cy="4627543"/>
            <a:chOff x="0" y="0"/>
            <a:chExt cx="8209447" cy="48071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09447" cy="4807171"/>
            </a:xfrm>
            <a:custGeom>
              <a:avLst/>
              <a:gdLst/>
              <a:ahLst/>
              <a:cxnLst/>
              <a:rect l="l" t="t" r="r" b="b"/>
              <a:pathLst>
                <a:path w="8209447" h="4807171">
                  <a:moveTo>
                    <a:pt x="8209447" y="4807171"/>
                  </a:moveTo>
                  <a:lnTo>
                    <a:pt x="0" y="4807171"/>
                  </a:lnTo>
                  <a:lnTo>
                    <a:pt x="0" y="0"/>
                  </a:lnTo>
                  <a:lnTo>
                    <a:pt x="8209447" y="4807171"/>
                  </a:lnTo>
                  <a:close/>
                </a:path>
              </a:pathLst>
            </a:custGeom>
            <a:solidFill>
              <a:srgbClr val="FFC107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144000" y="3238500"/>
            <a:ext cx="8382000" cy="5591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889"/>
              </a:lnSpc>
            </a:pPr>
            <a:r>
              <a:rPr lang="en-US" sz="11900" dirty="0" smtClean="0">
                <a:solidFill>
                  <a:srgbClr val="000000"/>
                </a:solidFill>
                <a:latin typeface="Blinker Bold"/>
              </a:rPr>
              <a:t>Cheetah Delivery Service</a:t>
            </a:r>
          </a:p>
          <a:p>
            <a:pPr algn="r">
              <a:lnSpc>
                <a:spcPts val="10889"/>
              </a:lnSpc>
            </a:pPr>
            <a:endParaRPr lang="en-US" sz="9900" b="1" dirty="0">
              <a:solidFill>
                <a:srgbClr val="000000"/>
              </a:solidFill>
              <a:latin typeface="Blinker Bold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578998"/>
            <a:ext cx="5257800" cy="33933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82" y="-667618"/>
            <a:ext cx="5989328" cy="550631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174" y="4657761"/>
            <a:ext cx="5930972" cy="545266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-266700"/>
            <a:ext cx="5964853" cy="548381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4462" y="4988158"/>
            <a:ext cx="6161262" cy="56643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6916400" y="8829774"/>
            <a:ext cx="1143000" cy="111432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1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621000" y="-342900"/>
            <a:ext cx="2947086" cy="6934200"/>
          </a:xfrm>
          <a:custGeom>
            <a:avLst/>
            <a:gdLst/>
            <a:ahLst/>
            <a:cxnLst/>
            <a:rect l="l" t="t" r="r" b="b"/>
            <a:pathLst>
              <a:path w="5370413" h="6041715">
                <a:moveTo>
                  <a:pt x="5370413" y="0"/>
                </a:moveTo>
                <a:lnTo>
                  <a:pt x="5370413" y="6041715"/>
                </a:lnTo>
                <a:cubicBezTo>
                  <a:pt x="3580275" y="4027810"/>
                  <a:pt x="1790138" y="2013905"/>
                  <a:pt x="0" y="0"/>
                </a:cubicBezTo>
                <a:lnTo>
                  <a:pt x="5370413" y="0"/>
                </a:lnTo>
                <a:close/>
              </a:path>
            </a:pathLst>
          </a:custGeom>
          <a:solidFill>
            <a:srgbClr val="FFC107"/>
          </a:solidFill>
        </p:spPr>
      </p:sp>
      <p:sp>
        <p:nvSpPr>
          <p:cNvPr id="26" name="Title 1"/>
          <p:cNvSpPr txBox="1">
            <a:spLocks/>
          </p:cNvSpPr>
          <p:nvPr/>
        </p:nvSpPr>
        <p:spPr>
          <a:xfrm>
            <a:off x="10363200" y="1257300"/>
            <a:ext cx="5486400" cy="1371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latin typeface="Blinker Bold" charset="0"/>
              </a:rPr>
              <a:t>Introduction</a:t>
            </a:r>
            <a:endParaRPr lang="en-GB" sz="11500" dirty="0">
              <a:latin typeface="Blinker Bold" charset="0"/>
            </a:endParaRP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9448800" y="3009900"/>
            <a:ext cx="7467600" cy="6096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 algn="just">
              <a:buNone/>
            </a:pPr>
            <a:r>
              <a:rPr lang="en-US" sz="4400" dirty="0"/>
              <a:t>This is a website where people can easily deliver their parcel by making a request for the delivery service that will come and collect the parcel at a convenient time for the user and easily find out how the parcel is going and whether the parcel is delivered.</a:t>
            </a:r>
            <a:endParaRPr lang="en-GB" sz="2400" dirty="0">
              <a:latin typeface="Krona One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3800" y="-444500"/>
            <a:ext cx="16611600" cy="110744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6916400" y="8829774"/>
            <a:ext cx="1143000" cy="111432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2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508412" y="2023766"/>
            <a:ext cx="12461075" cy="8413543"/>
            <a:chOff x="0" y="0"/>
            <a:chExt cx="16341211" cy="110333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41212" cy="11033356"/>
            </a:xfrm>
            <a:custGeom>
              <a:avLst/>
              <a:gdLst/>
              <a:ahLst/>
              <a:cxnLst/>
              <a:rect l="l" t="t" r="r" b="b"/>
              <a:pathLst>
                <a:path w="16341212" h="11033356">
                  <a:moveTo>
                    <a:pt x="16341212" y="11033356"/>
                  </a:moveTo>
                  <a:lnTo>
                    <a:pt x="0" y="11033356"/>
                  </a:lnTo>
                  <a:lnTo>
                    <a:pt x="0" y="0"/>
                  </a:lnTo>
                  <a:lnTo>
                    <a:pt x="16341212" y="11033356"/>
                  </a:lnTo>
                  <a:close/>
                </a:path>
              </a:pathLst>
            </a:custGeom>
            <a:solidFill>
              <a:srgbClr val="FFC107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-2296493" y="3149386"/>
            <a:ext cx="4076609" cy="7137614"/>
            <a:chOff x="0" y="0"/>
            <a:chExt cx="5353494" cy="93732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53493" cy="9373274"/>
            </a:xfrm>
            <a:custGeom>
              <a:avLst/>
              <a:gdLst/>
              <a:ahLst/>
              <a:cxnLst/>
              <a:rect l="l" t="t" r="r" b="b"/>
              <a:pathLst>
                <a:path w="5353493" h="9373274">
                  <a:moveTo>
                    <a:pt x="5353493" y="9373274"/>
                  </a:moveTo>
                  <a:lnTo>
                    <a:pt x="0" y="9373274"/>
                  </a:lnTo>
                  <a:lnTo>
                    <a:pt x="0" y="0"/>
                  </a:lnTo>
                  <a:lnTo>
                    <a:pt x="5353493" y="9373274"/>
                  </a:lnTo>
                  <a:close/>
                </a:path>
              </a:pathLst>
            </a:custGeom>
            <a:solidFill>
              <a:srgbClr val="FFD834"/>
            </a:solidFill>
          </p:spPr>
        </p:sp>
      </p:grpSp>
      <p:sp>
        <p:nvSpPr>
          <p:cNvPr id="20" name="Title 1"/>
          <p:cNvSpPr txBox="1">
            <a:spLocks/>
          </p:cNvSpPr>
          <p:nvPr/>
        </p:nvSpPr>
        <p:spPr>
          <a:xfrm>
            <a:off x="8251032" y="800100"/>
            <a:ext cx="5845968" cy="156677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 smtClean="0">
                <a:latin typeface="Blinker Bold" charset="0"/>
              </a:rPr>
              <a:t>Our Client</a:t>
            </a:r>
            <a:endParaRPr lang="en-GB" sz="8800" dirty="0">
              <a:latin typeface="Blinker Bold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67400" y="7581900"/>
            <a:ext cx="1086133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Krona One" panose="020B0604020202020204" charset="0"/>
              </a:rPr>
              <a:t>Mr. </a:t>
            </a:r>
            <a:r>
              <a:rPr lang="en-US" sz="4800" dirty="0" smtClean="0">
                <a:latin typeface="Krona One" panose="020B0604020202020204" charset="0"/>
              </a:rPr>
              <a:t>U. B. U. </a:t>
            </a:r>
            <a:r>
              <a:rPr lang="en-US" sz="4800" dirty="0" err="1" smtClean="0">
                <a:latin typeface="Krona One" panose="020B0604020202020204" charset="0"/>
              </a:rPr>
              <a:t>Nisala</a:t>
            </a:r>
            <a:endParaRPr lang="en-US" sz="4800" dirty="0">
              <a:latin typeface="Krona One" panose="020B0604020202020204" charset="0"/>
            </a:endParaRPr>
          </a:p>
          <a:p>
            <a:pPr algn="ctr"/>
            <a:r>
              <a:rPr lang="en-US" sz="4800" dirty="0">
                <a:latin typeface="Krona One" panose="020B0604020202020204" charset="0"/>
              </a:rPr>
              <a:t>Manager – </a:t>
            </a:r>
            <a:r>
              <a:rPr lang="en-US" sz="4800" dirty="0" smtClean="0">
                <a:latin typeface="Krona One" panose="020B0604020202020204" charset="0"/>
              </a:rPr>
              <a:t>Cheetah Delivery Service</a:t>
            </a:r>
            <a:endParaRPr lang="en-US" sz="4800" dirty="0">
              <a:latin typeface="Krona One" panose="020B0604020202020204" charset="0"/>
            </a:endParaRPr>
          </a:p>
          <a:p>
            <a:pPr algn="ctr"/>
            <a:endParaRPr lang="en-GB" sz="6000" dirty="0">
              <a:latin typeface="Krona One" panose="020B060402020202020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628900"/>
            <a:ext cx="5252844" cy="4521832"/>
          </a:xfrm>
          <a:prstGeom prst="ellipse">
            <a:avLst/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softEdge rad="112500"/>
          </a:effectLst>
        </p:spPr>
      </p:pic>
      <p:sp>
        <p:nvSpPr>
          <p:cNvPr id="9" name="Oval 8"/>
          <p:cNvSpPr/>
          <p:nvPr/>
        </p:nvSpPr>
        <p:spPr>
          <a:xfrm>
            <a:off x="16916400" y="8829774"/>
            <a:ext cx="1143000" cy="111432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3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27584" y="-150613"/>
            <a:ext cx="4628072" cy="3348237"/>
            <a:chOff x="0" y="0"/>
            <a:chExt cx="983050" cy="711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3050" cy="711200"/>
            </a:xfrm>
            <a:custGeom>
              <a:avLst/>
              <a:gdLst/>
              <a:ahLst/>
              <a:cxnLst/>
              <a:rect l="l" t="t" r="r" b="b"/>
              <a:pathLst>
                <a:path w="983050" h="711200">
                  <a:moveTo>
                    <a:pt x="491525" y="711200"/>
                  </a:moveTo>
                  <a:lnTo>
                    <a:pt x="983050" y="0"/>
                  </a:lnTo>
                  <a:lnTo>
                    <a:pt x="0" y="0"/>
                  </a:lnTo>
                  <a:lnTo>
                    <a:pt x="491525" y="711200"/>
                  </a:lnTo>
                  <a:close/>
                </a:path>
              </a:pathLst>
            </a:custGeom>
            <a:solidFill>
              <a:srgbClr val="FFD83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3344235" y="0"/>
            <a:ext cx="4943765" cy="6889135"/>
            <a:chOff x="0" y="0"/>
            <a:chExt cx="7917731" cy="110333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917731" cy="11033356"/>
            </a:xfrm>
            <a:custGeom>
              <a:avLst/>
              <a:gdLst/>
              <a:ahLst/>
              <a:cxnLst/>
              <a:rect l="l" t="t" r="r" b="b"/>
              <a:pathLst>
                <a:path w="7917731" h="11033356">
                  <a:moveTo>
                    <a:pt x="7917731" y="11033356"/>
                  </a:moveTo>
                  <a:lnTo>
                    <a:pt x="0" y="11033356"/>
                  </a:lnTo>
                  <a:lnTo>
                    <a:pt x="0" y="0"/>
                  </a:lnTo>
                  <a:lnTo>
                    <a:pt x="7917731" y="11033356"/>
                  </a:lnTo>
                  <a:close/>
                </a:path>
              </a:pathLst>
            </a:custGeom>
            <a:solidFill>
              <a:srgbClr val="FFC107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-609600" y="4695014"/>
            <a:ext cx="3221383" cy="5640224"/>
            <a:chOff x="0" y="0"/>
            <a:chExt cx="5353494" cy="93732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53493" cy="9373274"/>
            </a:xfrm>
            <a:custGeom>
              <a:avLst/>
              <a:gdLst/>
              <a:ahLst/>
              <a:cxnLst/>
              <a:rect l="l" t="t" r="r" b="b"/>
              <a:pathLst>
                <a:path w="5353493" h="9373274">
                  <a:moveTo>
                    <a:pt x="5353493" y="9373274"/>
                  </a:moveTo>
                  <a:lnTo>
                    <a:pt x="0" y="9373274"/>
                  </a:lnTo>
                  <a:lnTo>
                    <a:pt x="0" y="0"/>
                  </a:lnTo>
                  <a:lnTo>
                    <a:pt x="5353493" y="9373274"/>
                  </a:lnTo>
                  <a:close/>
                </a:path>
              </a:pathLst>
            </a:custGeom>
            <a:solidFill>
              <a:srgbClr val="FFF0A2"/>
            </a:solidFill>
          </p:spPr>
        </p:sp>
      </p:grpSp>
      <p:sp>
        <p:nvSpPr>
          <p:cNvPr id="20" name="Title 3"/>
          <p:cNvSpPr txBox="1">
            <a:spLocks/>
          </p:cNvSpPr>
          <p:nvPr/>
        </p:nvSpPr>
        <p:spPr>
          <a:xfrm>
            <a:off x="370285" y="190500"/>
            <a:ext cx="11059715" cy="129471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b="1" dirty="0" smtClean="0">
                <a:latin typeface="Blinker Bold" charset="0"/>
                <a:cs typeface="Arial" panose="020B0604020202020204" pitchFamily="34" charset="0"/>
              </a:rPr>
              <a:t>Why We Design This System</a:t>
            </a:r>
            <a:br>
              <a:rPr lang="en-US" sz="7200" b="1" dirty="0" smtClean="0">
                <a:latin typeface="Blinker Bold" charset="0"/>
                <a:cs typeface="Arial" panose="020B0604020202020204" pitchFamily="34" charset="0"/>
              </a:rPr>
            </a:br>
            <a:endParaRPr lang="en-US" sz="7200" dirty="0">
              <a:latin typeface="Blinker Bold" charset="0"/>
            </a:endParaRP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313102476"/>
              </p:ext>
            </p:extLst>
          </p:nvPr>
        </p:nvGraphicFramePr>
        <p:xfrm>
          <a:off x="0" y="1414486"/>
          <a:ext cx="17907000" cy="9291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Oval 10"/>
          <p:cNvSpPr/>
          <p:nvPr/>
        </p:nvSpPr>
        <p:spPr>
          <a:xfrm>
            <a:off x="17068800" y="9105900"/>
            <a:ext cx="1143000" cy="111432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100871">
            <a:off x="14801544" y="-2473950"/>
            <a:ext cx="12461075" cy="8413543"/>
            <a:chOff x="0" y="0"/>
            <a:chExt cx="16341211" cy="110333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41212" cy="11033356"/>
            </a:xfrm>
            <a:custGeom>
              <a:avLst/>
              <a:gdLst/>
              <a:ahLst/>
              <a:cxnLst/>
              <a:rect l="l" t="t" r="r" b="b"/>
              <a:pathLst>
                <a:path w="16341212" h="11033356">
                  <a:moveTo>
                    <a:pt x="16341212" y="11033356"/>
                  </a:moveTo>
                  <a:lnTo>
                    <a:pt x="0" y="11033356"/>
                  </a:lnTo>
                  <a:lnTo>
                    <a:pt x="0" y="0"/>
                  </a:lnTo>
                  <a:lnTo>
                    <a:pt x="16341212" y="11033356"/>
                  </a:lnTo>
                  <a:close/>
                </a:path>
              </a:pathLst>
            </a:custGeom>
            <a:solidFill>
              <a:srgbClr val="FFC107"/>
            </a:solidFill>
          </p:spPr>
        </p:sp>
      </p:grpSp>
      <p:grpSp>
        <p:nvGrpSpPr>
          <p:cNvPr id="4" name="Group 7"/>
          <p:cNvGrpSpPr/>
          <p:nvPr/>
        </p:nvGrpSpPr>
        <p:grpSpPr>
          <a:xfrm rot="1637406">
            <a:off x="16157898" y="3410044"/>
            <a:ext cx="7298356" cy="9181913"/>
            <a:chOff x="0" y="0"/>
            <a:chExt cx="5353494" cy="9373274"/>
          </a:xfrm>
        </p:grpSpPr>
        <p:sp>
          <p:nvSpPr>
            <p:cNvPr id="5" name="Freeform 8"/>
            <p:cNvSpPr/>
            <p:nvPr/>
          </p:nvSpPr>
          <p:spPr>
            <a:xfrm>
              <a:off x="0" y="0"/>
              <a:ext cx="5353493" cy="9373274"/>
            </a:xfrm>
            <a:custGeom>
              <a:avLst/>
              <a:gdLst/>
              <a:ahLst/>
              <a:cxnLst/>
              <a:rect l="l" t="t" r="r" b="b"/>
              <a:pathLst>
                <a:path w="5353493" h="9373274">
                  <a:moveTo>
                    <a:pt x="5353493" y="9373274"/>
                  </a:moveTo>
                  <a:lnTo>
                    <a:pt x="0" y="9373274"/>
                  </a:lnTo>
                  <a:lnTo>
                    <a:pt x="0" y="0"/>
                  </a:lnTo>
                  <a:lnTo>
                    <a:pt x="5353493" y="9373274"/>
                  </a:lnTo>
                  <a:close/>
                </a:path>
              </a:pathLst>
            </a:custGeom>
            <a:solidFill>
              <a:srgbClr val="FFD834"/>
            </a:solidFill>
          </p:spPr>
        </p:sp>
      </p:grpSp>
      <p:sp>
        <p:nvSpPr>
          <p:cNvPr id="6" name="Title 1"/>
          <p:cNvSpPr txBox="1">
            <a:spLocks/>
          </p:cNvSpPr>
          <p:nvPr/>
        </p:nvSpPr>
        <p:spPr>
          <a:xfrm>
            <a:off x="3352800" y="1318476"/>
            <a:ext cx="10764981" cy="10089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latin typeface="Blinker Bold" charset="0"/>
                <a:cs typeface="Arial" panose="020B0604020202020204" pitchFamily="34" charset="0"/>
              </a:rPr>
              <a:t>Innovations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74112" y="3238500"/>
            <a:ext cx="12268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itchFamily="2" charset="2"/>
              <a:buChar char="q"/>
            </a:pPr>
            <a:r>
              <a:rPr lang="en-US" sz="4400" dirty="0">
                <a:latin typeface="Krona One" charset="0"/>
              </a:rPr>
              <a:t>People can send a request for the delivery service to collect their parcels.</a:t>
            </a:r>
          </a:p>
          <a:p>
            <a:pPr marL="571500" indent="-571500" algn="just">
              <a:buFont typeface="Wingdings" pitchFamily="2" charset="2"/>
              <a:buChar char="q"/>
            </a:pPr>
            <a:endParaRPr lang="en-US" sz="4400" dirty="0" smtClean="0">
              <a:latin typeface="Krona One" panose="020B0604020202020204" charset="0"/>
              <a:cs typeface="Arial" panose="020B0604020202020204" pitchFamily="34" charset="0"/>
            </a:endParaRPr>
          </a:p>
          <a:p>
            <a:pPr marL="571500" indent="-571500" algn="just">
              <a:buFont typeface="Wingdings" pitchFamily="2" charset="2"/>
              <a:buChar char="q"/>
            </a:pPr>
            <a:r>
              <a:rPr lang="en-US" sz="4400" dirty="0" smtClean="0">
                <a:latin typeface="Krona One" charset="0"/>
              </a:rPr>
              <a:t>People can </a:t>
            </a:r>
            <a:r>
              <a:rPr lang="en-US" sz="4400" dirty="0" smtClean="0">
                <a:latin typeface="Krona One" charset="0"/>
              </a:rPr>
              <a:t>find status </a:t>
            </a:r>
            <a:r>
              <a:rPr lang="en-US" sz="4400" dirty="0">
                <a:latin typeface="Krona One" charset="0"/>
              </a:rPr>
              <a:t>whether the parcel delivered or not</a:t>
            </a:r>
            <a:r>
              <a:rPr lang="en-US" sz="4400" dirty="0" smtClean="0">
                <a:latin typeface="Krona One" charset="0"/>
              </a:rPr>
              <a:t>.</a:t>
            </a:r>
          </a:p>
          <a:p>
            <a:pPr algn="just"/>
            <a:endParaRPr lang="en-US" sz="4400" dirty="0">
              <a:latin typeface="Krona One" panose="020B060402020202020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6687800" y="8601174"/>
            <a:ext cx="1143000" cy="111432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5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20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994785" y="994785"/>
            <a:ext cx="6125261" cy="4135690"/>
            <a:chOff x="0" y="0"/>
            <a:chExt cx="16341211" cy="110333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41212" cy="11033356"/>
            </a:xfrm>
            <a:custGeom>
              <a:avLst/>
              <a:gdLst/>
              <a:ahLst/>
              <a:cxnLst/>
              <a:rect l="l" t="t" r="r" b="b"/>
              <a:pathLst>
                <a:path w="16341212" h="11033356">
                  <a:moveTo>
                    <a:pt x="16341212" y="11033356"/>
                  </a:moveTo>
                  <a:lnTo>
                    <a:pt x="0" y="11033356"/>
                  </a:lnTo>
                  <a:lnTo>
                    <a:pt x="0" y="0"/>
                  </a:lnTo>
                  <a:lnTo>
                    <a:pt x="16341212" y="11033356"/>
                  </a:lnTo>
                  <a:close/>
                </a:path>
              </a:pathLst>
            </a:custGeom>
            <a:solidFill>
              <a:srgbClr val="FFD834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810707" y="2117701"/>
            <a:ext cx="4714053" cy="8253695"/>
            <a:chOff x="0" y="0"/>
            <a:chExt cx="5353494" cy="93732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53493" cy="9373274"/>
            </a:xfrm>
            <a:custGeom>
              <a:avLst/>
              <a:gdLst/>
              <a:ahLst/>
              <a:cxnLst/>
              <a:rect l="l" t="t" r="r" b="b"/>
              <a:pathLst>
                <a:path w="5353493" h="9373274">
                  <a:moveTo>
                    <a:pt x="5353493" y="9373274"/>
                  </a:moveTo>
                  <a:lnTo>
                    <a:pt x="0" y="9373274"/>
                  </a:lnTo>
                  <a:lnTo>
                    <a:pt x="0" y="0"/>
                  </a:lnTo>
                  <a:lnTo>
                    <a:pt x="5353493" y="9373274"/>
                  </a:lnTo>
                  <a:close/>
                </a:path>
              </a:pathLst>
            </a:custGeom>
            <a:solidFill>
              <a:srgbClr val="FFC107"/>
            </a:solidFill>
          </p:spPr>
        </p:sp>
      </p:grpSp>
      <p:sp>
        <p:nvSpPr>
          <p:cNvPr id="17" name="Title 1"/>
          <p:cNvSpPr txBox="1">
            <a:spLocks/>
          </p:cNvSpPr>
          <p:nvPr/>
        </p:nvSpPr>
        <p:spPr>
          <a:xfrm>
            <a:off x="4038600" y="723900"/>
            <a:ext cx="10764981" cy="100892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latin typeface="Blinker Bold" charset="0"/>
                <a:cs typeface="Arial" panose="020B0604020202020204" pitchFamily="34" charset="0"/>
              </a:rPr>
              <a:t>A</a:t>
            </a:r>
            <a:r>
              <a:rPr lang="en-US" sz="7200" b="1" dirty="0">
                <a:latin typeface="Blinker Bold" charset="0"/>
                <a:cs typeface="Arial" panose="020B0604020202020204" pitchFamily="34" charset="0"/>
              </a:rPr>
              <a:t>dvantages</a:t>
            </a:r>
            <a:r>
              <a:rPr lang="en-US" sz="7200" b="1" dirty="0" smtClean="0">
                <a:latin typeface="Blinker Bold" charset="0"/>
                <a:cs typeface="Arial" panose="020B0604020202020204" pitchFamily="34" charset="0"/>
              </a:rPr>
              <a:t> for User</a:t>
            </a:r>
            <a:endParaRPr lang="en-US" sz="7200" b="1" dirty="0">
              <a:latin typeface="Blinker Bold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14600" y="2471083"/>
            <a:ext cx="122682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itchFamily="2" charset="2"/>
              <a:buChar char="q"/>
            </a:pPr>
            <a:r>
              <a:rPr lang="en-US" sz="4000" dirty="0" smtClean="0">
                <a:latin typeface="Krona One" panose="020B0604020202020204" charset="0"/>
                <a:cs typeface="Arial" panose="020B0604020202020204" pitchFamily="34" charset="0"/>
              </a:rPr>
              <a:t>Easy </a:t>
            </a:r>
            <a:r>
              <a:rPr lang="en-US" sz="4000" dirty="0">
                <a:latin typeface="Krona One" panose="020B0604020202020204" charset="0"/>
                <a:cs typeface="Arial" panose="020B0604020202020204" pitchFamily="34" charset="0"/>
              </a:rPr>
              <a:t>for people to </a:t>
            </a:r>
            <a:r>
              <a:rPr lang="en-US" sz="4000" dirty="0" smtClean="0">
                <a:latin typeface="Krona One" panose="020B0604020202020204" charset="0"/>
                <a:cs typeface="Arial" panose="020B0604020202020204" pitchFamily="34" charset="0"/>
              </a:rPr>
              <a:t>send their parcels </a:t>
            </a:r>
            <a:r>
              <a:rPr lang="en-US" sz="4000" dirty="0">
                <a:latin typeface="Krona One" panose="020B0604020202020204" charset="0"/>
                <a:cs typeface="Arial" panose="020B0604020202020204" pitchFamily="34" charset="0"/>
              </a:rPr>
              <a:t>by staying at </a:t>
            </a:r>
            <a:r>
              <a:rPr lang="en-US" sz="4000" dirty="0" smtClean="0">
                <a:latin typeface="Krona One" panose="020B0604020202020204" charset="0"/>
                <a:cs typeface="Arial" panose="020B0604020202020204" pitchFamily="34" charset="0"/>
              </a:rPr>
              <a:t>home.</a:t>
            </a:r>
          </a:p>
          <a:p>
            <a:pPr marL="571500" indent="-571500" algn="just">
              <a:buFont typeface="Wingdings" pitchFamily="2" charset="2"/>
              <a:buChar char="q"/>
            </a:pPr>
            <a:endParaRPr lang="en-US" sz="4000" dirty="0" smtClean="0">
              <a:latin typeface="Krona One" panose="020B0604020202020204" charset="0"/>
              <a:cs typeface="Arial" panose="020B0604020202020204" pitchFamily="34" charset="0"/>
            </a:endParaRPr>
          </a:p>
          <a:p>
            <a:pPr marL="571500" indent="-571500" algn="just">
              <a:buFont typeface="Wingdings" pitchFamily="2" charset="2"/>
              <a:buChar char="q"/>
            </a:pPr>
            <a:r>
              <a:rPr lang="en-US" sz="4000" dirty="0" smtClean="0">
                <a:latin typeface="Krona One" charset="0"/>
              </a:rPr>
              <a:t>People </a:t>
            </a:r>
            <a:r>
              <a:rPr lang="en-US" sz="4000" dirty="0">
                <a:latin typeface="Krona One" charset="0"/>
              </a:rPr>
              <a:t>can send a request for the delivery service </a:t>
            </a:r>
            <a:r>
              <a:rPr lang="en-US" sz="4000" dirty="0" smtClean="0">
                <a:latin typeface="Krona One" charset="0"/>
              </a:rPr>
              <a:t>to collect their parcels.</a:t>
            </a:r>
          </a:p>
          <a:p>
            <a:pPr algn="just"/>
            <a:endParaRPr lang="en-GB" sz="4000" dirty="0">
              <a:latin typeface="Krona One" charset="0"/>
            </a:endParaRPr>
          </a:p>
          <a:p>
            <a:pPr marL="571500" indent="-571500" algn="just">
              <a:buFont typeface="Wingdings" pitchFamily="2" charset="2"/>
              <a:buChar char="q"/>
            </a:pPr>
            <a:r>
              <a:rPr lang="en-US" sz="4000" dirty="0" smtClean="0">
                <a:latin typeface="Krona One" panose="020B0604020202020204" charset="0"/>
              </a:rPr>
              <a:t>People can save their time and money.</a:t>
            </a:r>
            <a:endParaRPr lang="en-US" sz="4000" dirty="0">
              <a:latin typeface="Krona One" panose="020B0604020202020204" charset="0"/>
            </a:endParaRPr>
          </a:p>
          <a:p>
            <a:pPr marL="571500" indent="-571500" algn="just">
              <a:buFont typeface="Wingdings" pitchFamily="2" charset="2"/>
              <a:buChar char="q"/>
            </a:pPr>
            <a:endParaRPr lang="en-US" sz="4000" dirty="0" smtClean="0">
              <a:latin typeface="Krona One" panose="020B0604020202020204" charset="0"/>
            </a:endParaRPr>
          </a:p>
          <a:p>
            <a:pPr marL="571500" indent="-571500" algn="just">
              <a:buFont typeface="Wingdings" pitchFamily="2" charset="2"/>
              <a:buChar char="q"/>
            </a:pPr>
            <a:r>
              <a:rPr lang="en-US" sz="4000" dirty="0" smtClean="0">
                <a:latin typeface="Krona One" panose="020B0604020202020204" charset="0"/>
              </a:rPr>
              <a:t>Can be found status whether the parcel delivered or not.</a:t>
            </a:r>
          </a:p>
          <a:p>
            <a:pPr marL="571500" indent="-571500" algn="just">
              <a:buFont typeface="Wingdings" pitchFamily="2" charset="2"/>
              <a:buChar char="q"/>
            </a:pPr>
            <a:endParaRPr lang="en-US" sz="4000" dirty="0" smtClean="0">
              <a:latin typeface="Krona One" panose="020B0604020202020204" charset="0"/>
            </a:endParaRPr>
          </a:p>
          <a:p>
            <a:pPr marL="571500" indent="-571500" algn="just">
              <a:buFont typeface="Wingdings" pitchFamily="2" charset="2"/>
              <a:buChar char="q"/>
            </a:pPr>
            <a:r>
              <a:rPr lang="en-US" sz="4000" dirty="0" smtClean="0">
                <a:latin typeface="Krona One" panose="020B0604020202020204" charset="0"/>
              </a:rPr>
              <a:t>Can be accessed given parcel details by system.</a:t>
            </a:r>
            <a:endParaRPr lang="en-US" sz="4000" dirty="0">
              <a:latin typeface="Krona One" panose="020B060402020202020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949" y="4670506"/>
            <a:ext cx="7668" cy="82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949" y="4670506"/>
            <a:ext cx="7668" cy="82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0" y="3248631"/>
            <a:ext cx="4326083" cy="711930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6916400" y="9058374"/>
            <a:ext cx="1143000" cy="111432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2379931" y="-14088"/>
            <a:ext cx="5908069" cy="6646577"/>
            <a:chOff x="0" y="0"/>
            <a:chExt cx="5370413" cy="604171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FFD83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5" name="Group 35"/>
          <p:cNvGrpSpPr/>
          <p:nvPr/>
        </p:nvGrpSpPr>
        <p:grpSpPr>
          <a:xfrm>
            <a:off x="10426558" y="-114300"/>
            <a:ext cx="5352321" cy="3119014"/>
            <a:chOff x="0" y="0"/>
            <a:chExt cx="1220440" cy="7112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20440" cy="711200"/>
            </a:xfrm>
            <a:custGeom>
              <a:avLst/>
              <a:gdLst/>
              <a:ahLst/>
              <a:cxnLst/>
              <a:rect l="l" t="t" r="r" b="b"/>
              <a:pathLst>
                <a:path w="1220440" h="711200">
                  <a:moveTo>
                    <a:pt x="610220" y="711200"/>
                  </a:moveTo>
                  <a:lnTo>
                    <a:pt x="1220440" y="0"/>
                  </a:lnTo>
                  <a:lnTo>
                    <a:pt x="0" y="0"/>
                  </a:lnTo>
                  <a:lnTo>
                    <a:pt x="610220" y="711200"/>
                  </a:lnTo>
                  <a:close/>
                </a:path>
              </a:pathLst>
            </a:custGeom>
            <a:solidFill>
              <a:srgbClr val="FFF0A2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5"/>
                </a:lnSpc>
              </a:pPr>
              <a:endParaRPr/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2417619" y="1356940"/>
            <a:ext cx="13736781" cy="142436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 smtClean="0">
                <a:latin typeface="Blinker Bold" charset="0"/>
                <a:cs typeface="Arial" panose="020B0604020202020204" pitchFamily="34" charset="0"/>
              </a:rPr>
              <a:t>Advantages for Administration</a:t>
            </a:r>
            <a:endParaRPr lang="en-US" sz="8000" b="1" dirty="0">
              <a:latin typeface="Blinker Bold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8995" y="3382831"/>
            <a:ext cx="985292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q"/>
            </a:pPr>
            <a:r>
              <a:rPr lang="en-US" sz="4400" dirty="0" smtClean="0">
                <a:latin typeface="Krona One" panose="020B0604020202020204" charset="0"/>
                <a:cs typeface="Arial" panose="020B0604020202020204" pitchFamily="34" charset="0"/>
              </a:rPr>
              <a:t> Reduce </a:t>
            </a:r>
            <a:r>
              <a:rPr lang="en-US" sz="4400" dirty="0">
                <a:latin typeface="Krona One" panose="020B0604020202020204" charset="0"/>
                <a:cs typeface="Arial" panose="020B0604020202020204" pitchFamily="34" charset="0"/>
              </a:rPr>
              <a:t>the inconvenient delay.</a:t>
            </a:r>
          </a:p>
          <a:p>
            <a:pPr marL="514350" indent="-514350">
              <a:buFont typeface="Wingdings" pitchFamily="2" charset="2"/>
              <a:buChar char="q"/>
            </a:pPr>
            <a:endParaRPr lang="en-US" sz="4400" dirty="0">
              <a:latin typeface="Krona One" panose="020B0604020202020204" charset="0"/>
              <a:cs typeface="Arial" panose="020B0604020202020204" pitchFamily="34" charset="0"/>
            </a:endParaRPr>
          </a:p>
          <a:p>
            <a:pPr marL="514350" indent="-514350">
              <a:buFont typeface="Wingdings" pitchFamily="2" charset="2"/>
              <a:buChar char="q"/>
            </a:pPr>
            <a:r>
              <a:rPr lang="en-US" sz="4400" dirty="0" smtClean="0">
                <a:latin typeface="Krona One" panose="020B0604020202020204" charset="0"/>
                <a:cs typeface="Arial" panose="020B0604020202020204" pitchFamily="34" charset="0"/>
              </a:rPr>
              <a:t> Reduce </a:t>
            </a:r>
            <a:r>
              <a:rPr lang="en-US" sz="4400" dirty="0">
                <a:latin typeface="Krona One" panose="020B0604020202020204" charset="0"/>
                <a:cs typeface="Arial" panose="020B0604020202020204" pitchFamily="34" charset="0"/>
              </a:rPr>
              <a:t>the human errors.</a:t>
            </a:r>
          </a:p>
          <a:p>
            <a:pPr marL="514350" indent="-514350">
              <a:buFont typeface="Wingdings" pitchFamily="2" charset="2"/>
              <a:buChar char="q"/>
            </a:pPr>
            <a:endParaRPr lang="en-US" sz="4400" dirty="0">
              <a:latin typeface="Krona One" panose="020B0604020202020204" charset="0"/>
              <a:cs typeface="Arial" panose="020B0604020202020204" pitchFamily="34" charset="0"/>
            </a:endParaRPr>
          </a:p>
          <a:p>
            <a:pPr marL="514350" indent="-514350">
              <a:buFont typeface="Wingdings" pitchFamily="2" charset="2"/>
              <a:buChar char="q"/>
            </a:pPr>
            <a:r>
              <a:rPr lang="en-US" sz="4400" dirty="0" smtClean="0">
                <a:latin typeface="Krona One" panose="020B0604020202020204" charset="0"/>
                <a:cs typeface="Arial" panose="020B0604020202020204" pitchFamily="34" charset="0"/>
              </a:rPr>
              <a:t> Increase the employees’ privacy.</a:t>
            </a:r>
            <a:endParaRPr lang="en-US" sz="4400" dirty="0">
              <a:latin typeface="Krona One" panose="020B0604020202020204" charset="0"/>
              <a:cs typeface="Arial" panose="020B0604020202020204" pitchFamily="34" charset="0"/>
            </a:endParaRPr>
          </a:p>
          <a:p>
            <a:pPr marL="514350" indent="-514350">
              <a:buFont typeface="Wingdings" pitchFamily="2" charset="2"/>
              <a:buChar char="q"/>
            </a:pPr>
            <a:endParaRPr lang="en-US" sz="4400" dirty="0">
              <a:latin typeface="Krona One" panose="020B0604020202020204" charset="0"/>
              <a:cs typeface="Arial" panose="020B0604020202020204" pitchFamily="34" charset="0"/>
            </a:endParaRPr>
          </a:p>
          <a:p>
            <a:pPr marL="514350" indent="-514350">
              <a:buFont typeface="Wingdings" pitchFamily="2" charset="2"/>
              <a:buChar char="q"/>
            </a:pPr>
            <a:r>
              <a:rPr lang="en-US" sz="4400" dirty="0" smtClean="0">
                <a:latin typeface="Krona One" panose="020B0604020202020204" charset="0"/>
                <a:cs typeface="Arial" panose="020B0604020202020204" pitchFamily="34" charset="0"/>
              </a:rPr>
              <a:t> Protect </a:t>
            </a:r>
            <a:r>
              <a:rPr lang="en-US" sz="4400" dirty="0">
                <a:latin typeface="Krona One" panose="020B0604020202020204" charset="0"/>
                <a:cs typeface="Arial" panose="020B0604020202020204" pitchFamily="34" charset="0"/>
              </a:rPr>
              <a:t>from the natural disasters.</a:t>
            </a:r>
          </a:p>
          <a:p>
            <a:pPr marL="514350" indent="-514350">
              <a:buFont typeface="Wingdings" pitchFamily="2" charset="2"/>
              <a:buChar char="q"/>
            </a:pPr>
            <a:endParaRPr lang="en-US" sz="4400" dirty="0">
              <a:latin typeface="Krona One" panose="020B0604020202020204" charset="0"/>
              <a:cs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6916400" y="8829774"/>
            <a:ext cx="1143000" cy="111432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7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4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2497748" y="964754"/>
            <a:ext cx="9770452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559"/>
              </a:lnSpc>
              <a:spcBef>
                <a:spcPct val="0"/>
              </a:spcBef>
            </a:pPr>
            <a:r>
              <a:rPr lang="en-US" sz="8800" b="1" dirty="0">
                <a:latin typeface="Blinker Bold" charset="0"/>
                <a:cs typeface="Arial" panose="020B0604020202020204" pitchFamily="34" charset="0"/>
              </a:rPr>
              <a:t>System </a:t>
            </a:r>
            <a:r>
              <a:rPr lang="en-US" sz="8800" b="1" dirty="0" smtClean="0">
                <a:latin typeface="Blinker Bold" charset="0"/>
                <a:cs typeface="Arial" panose="020B0604020202020204" pitchFamily="34" charset="0"/>
              </a:rPr>
              <a:t>Involves</a:t>
            </a:r>
            <a:endParaRPr lang="en-US" sz="8000" dirty="0">
              <a:latin typeface="Blinker Bold" charset="0"/>
            </a:endParaRP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2379931" y="-14088"/>
            <a:ext cx="5908069" cy="6646577"/>
            <a:chOff x="0" y="0"/>
            <a:chExt cx="5370413" cy="604171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FFC107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FFC10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-220248" y="6228506"/>
            <a:ext cx="2345537" cy="4106732"/>
            <a:chOff x="0" y="0"/>
            <a:chExt cx="5353494" cy="9373274"/>
          </a:xfrm>
          <a:solidFill>
            <a:srgbClr val="FFC000"/>
          </a:solidFill>
        </p:grpSpPr>
        <p:sp>
          <p:nvSpPr>
            <p:cNvPr id="26" name="Freeform 26"/>
            <p:cNvSpPr/>
            <p:nvPr/>
          </p:nvSpPr>
          <p:spPr>
            <a:xfrm>
              <a:off x="0" y="0"/>
              <a:ext cx="5353493" cy="9373274"/>
            </a:xfrm>
            <a:custGeom>
              <a:avLst/>
              <a:gdLst/>
              <a:ahLst/>
              <a:cxnLst/>
              <a:rect l="l" t="t" r="r" b="b"/>
              <a:pathLst>
                <a:path w="5353493" h="9373274">
                  <a:moveTo>
                    <a:pt x="5353493" y="9373274"/>
                  </a:moveTo>
                  <a:lnTo>
                    <a:pt x="0" y="9373274"/>
                  </a:lnTo>
                  <a:lnTo>
                    <a:pt x="0" y="0"/>
                  </a:lnTo>
                  <a:lnTo>
                    <a:pt x="5353493" y="9373274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7" name="Group 27"/>
          <p:cNvGrpSpPr/>
          <p:nvPr/>
        </p:nvGrpSpPr>
        <p:grpSpPr>
          <a:xfrm>
            <a:off x="10426558" y="0"/>
            <a:ext cx="5352321" cy="3119014"/>
            <a:chOff x="0" y="0"/>
            <a:chExt cx="1220440" cy="711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20440" cy="711200"/>
            </a:xfrm>
            <a:custGeom>
              <a:avLst/>
              <a:gdLst/>
              <a:ahLst/>
              <a:cxnLst/>
              <a:rect l="l" t="t" r="r" b="b"/>
              <a:pathLst>
                <a:path w="1220440" h="711200">
                  <a:moveTo>
                    <a:pt x="610220" y="711200"/>
                  </a:moveTo>
                  <a:lnTo>
                    <a:pt x="1220440" y="0"/>
                  </a:lnTo>
                  <a:lnTo>
                    <a:pt x="0" y="0"/>
                  </a:lnTo>
                  <a:lnTo>
                    <a:pt x="610220" y="711200"/>
                  </a:lnTo>
                  <a:close/>
                </a:path>
              </a:pathLst>
            </a:custGeom>
            <a:solidFill>
              <a:srgbClr val="FFD834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27000" y="50800"/>
              <a:ext cx="558800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5"/>
                </a:lnSpc>
              </a:pPr>
              <a:endParaRPr/>
            </a:p>
          </p:txBody>
        </p:sp>
      </p:grpSp>
      <p:sp>
        <p:nvSpPr>
          <p:cNvPr id="31" name="Text Placeholder 3"/>
          <p:cNvSpPr txBox="1">
            <a:spLocks/>
          </p:cNvSpPr>
          <p:nvPr/>
        </p:nvSpPr>
        <p:spPr>
          <a:xfrm>
            <a:off x="2438400" y="2907733"/>
            <a:ext cx="9601200" cy="240548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0" indent="0">
              <a:buFont typeface="Arial" pitchFamily="34" charset="0"/>
              <a:buNone/>
            </a:pPr>
            <a:r>
              <a:rPr lang="en-US" sz="4400" b="1" dirty="0" smtClean="0">
                <a:solidFill>
                  <a:srgbClr val="C00000"/>
                </a:solidFill>
                <a:latin typeface="Krona One" panose="020B0604020202020204" charset="0"/>
                <a:cs typeface="Arial" panose="020B0604020202020204" pitchFamily="34" charset="0"/>
              </a:rPr>
              <a:t>Administrator:</a:t>
            </a:r>
          </a:p>
          <a:p>
            <a:pPr marL="158750" indent="0">
              <a:buFont typeface="Arial" pitchFamily="34" charset="0"/>
              <a:buNone/>
            </a:pPr>
            <a:r>
              <a:rPr lang="en-US" sz="4000" dirty="0" smtClean="0">
                <a:latin typeface="Krona One" panose="020B0604020202020204" charset="0"/>
                <a:cs typeface="Arial" panose="020B0604020202020204" pitchFamily="34" charset="0"/>
              </a:rPr>
              <a:t>Has Administrative access 	to control all the users, 	user details, parcel details, parcel status.</a:t>
            </a:r>
          </a:p>
          <a:p>
            <a:pPr marL="158750" indent="0">
              <a:buFont typeface="Arial" pitchFamily="34" charset="0"/>
              <a:buNone/>
            </a:pPr>
            <a:endParaRPr lang="en-US" sz="4000" dirty="0">
              <a:latin typeface="Krona One" panose="020B0604020202020204" charset="0"/>
            </a:endParaRPr>
          </a:p>
        </p:txBody>
      </p:sp>
      <p:sp>
        <p:nvSpPr>
          <p:cNvPr id="32" name="Subtitle 4"/>
          <p:cNvSpPr txBox="1">
            <a:spLocks/>
          </p:cNvSpPr>
          <p:nvPr/>
        </p:nvSpPr>
        <p:spPr>
          <a:xfrm>
            <a:off x="2667000" y="6134100"/>
            <a:ext cx="9991015" cy="2819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 smtClean="0">
                <a:solidFill>
                  <a:srgbClr val="C00000"/>
                </a:solidFill>
                <a:latin typeface="Krona One" panose="020B0604020202020204" charset="0"/>
                <a:cs typeface="Arial" panose="020B0604020202020204" pitchFamily="34" charset="0"/>
              </a:rPr>
              <a:t>Users:</a:t>
            </a:r>
          </a:p>
          <a:p>
            <a:pPr marL="0" indent="0">
              <a:buNone/>
            </a:pPr>
            <a:r>
              <a:rPr lang="en-US" sz="4000" dirty="0" smtClean="0">
                <a:latin typeface="Krona One" panose="020B0604020202020204" charset="0"/>
                <a:cs typeface="Arial" panose="020B0604020202020204" pitchFamily="34" charset="0"/>
              </a:rPr>
              <a:t>Users can requesting to deliver, access parcel details and </a:t>
            </a:r>
            <a:r>
              <a:rPr lang="en-US" sz="4000" dirty="0" smtClean="0">
                <a:latin typeface="Krona One" panose="020B0604020202020204" charset="0"/>
              </a:rPr>
              <a:t>find </a:t>
            </a:r>
            <a:r>
              <a:rPr lang="en-US" sz="4000" dirty="0">
                <a:latin typeface="Krona One" panose="020B0604020202020204" charset="0"/>
              </a:rPr>
              <a:t>status </a:t>
            </a:r>
            <a:r>
              <a:rPr lang="en-US" sz="4000" dirty="0" smtClean="0">
                <a:latin typeface="Krona One" panose="020B0604020202020204" charset="0"/>
              </a:rPr>
              <a:t>whether parcel delivered</a:t>
            </a:r>
            <a:r>
              <a:rPr lang="en-US" sz="4000" dirty="0" smtClean="0">
                <a:latin typeface="Krona One" panose="020B0604020202020204" charset="0"/>
                <a:cs typeface="Arial" panose="020B0604020202020204" pitchFamily="34" charset="0"/>
              </a:rPr>
              <a:t>	 </a:t>
            </a:r>
            <a:r>
              <a:rPr lang="en-US" sz="4000" b="1" dirty="0" smtClean="0">
                <a:latin typeface="Krona One" panose="020B0604020202020204" charset="0"/>
                <a:cs typeface="Arial" panose="020B0604020202020204" pitchFamily="34" charset="0"/>
              </a:rPr>
              <a:t> </a:t>
            </a:r>
          </a:p>
          <a:p>
            <a:endParaRPr lang="en-US" sz="4000" b="1" dirty="0" smtClean="0">
              <a:solidFill>
                <a:schemeClr val="bg1"/>
              </a:solidFill>
              <a:latin typeface="Krona One" panose="020B0604020202020204" charset="0"/>
              <a:cs typeface="Arial" panose="020B0604020202020204" pitchFamily="34" charset="0"/>
            </a:endParaRPr>
          </a:p>
          <a:p>
            <a:endParaRPr lang="en-US" sz="4000" dirty="0">
              <a:latin typeface="Krona One" panose="020B060402020202020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558" y="4393721"/>
            <a:ext cx="8928242" cy="5952162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6916400" y="8829774"/>
            <a:ext cx="1143000" cy="111432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8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781</TotalTime>
  <Words>616</Words>
  <Application>Microsoft Office PowerPoint</Application>
  <PresentationFormat>Custom</PresentationFormat>
  <Paragraphs>113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Krona One</vt:lpstr>
      <vt:lpstr>Times New Roman</vt:lpstr>
      <vt:lpstr>Wingdings</vt:lpstr>
      <vt:lpstr>Blinker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Yellow Corporate Geometric Simple User Persona User Persona Presentation</dc:title>
  <dc:creator>nethmi kavindi</dc:creator>
  <cp:lastModifiedBy>nethmi kavindi</cp:lastModifiedBy>
  <cp:revision>65</cp:revision>
  <dcterms:created xsi:type="dcterms:W3CDTF">2006-08-16T00:00:00Z</dcterms:created>
  <dcterms:modified xsi:type="dcterms:W3CDTF">2023-07-12T00:09:15Z</dcterms:modified>
  <dc:identifier>DAFnrgadpsM</dc:identifier>
</cp:coreProperties>
</file>